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tiff" ContentType="image/tiff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50" autoAdjust="0"/>
    <p:restoredTop sz="94694"/>
  </p:normalViewPr>
  <p:slideViewPr>
    <p:cSldViewPr snapToGrid="0" snapToObjects="1">
      <p:cViewPr>
        <p:scale>
          <a:sx n="108" d="100"/>
          <a:sy n="108" d="100"/>
        </p:scale>
        <p:origin x="-888" y="-7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1554DD-A446-1040-95F5-6DD090462C02}" type="doc">
      <dgm:prSet loTypeId="urn:microsoft.com/office/officeart/2005/8/layout/equation2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PT"/>
        </a:p>
      </dgm:t>
    </dgm:pt>
    <dgm:pt modelId="{0ACF1295-4E08-534D-8CB8-B58CEB58EC3B}">
      <dgm:prSet phldrT="[Texto]" phldr="1"/>
      <dgm:spPr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t-PT" dirty="0">
            <a:noFill/>
          </a:endParaRPr>
        </a:p>
      </dgm:t>
    </dgm:pt>
    <dgm:pt modelId="{D982B9A6-C610-5B47-A1F5-ACB39E34FCF0}" type="parTrans" cxnId="{60A7C115-E159-6845-8146-D3152D0E73E0}">
      <dgm:prSet/>
      <dgm:spPr/>
      <dgm:t>
        <a:bodyPr/>
        <a:lstStyle/>
        <a:p>
          <a:endParaRPr lang="pt-PT"/>
        </a:p>
      </dgm:t>
    </dgm:pt>
    <dgm:pt modelId="{7EA02E5B-3915-CD42-B94E-C6225108F1E2}" type="sibTrans" cxnId="{60A7C115-E159-6845-8146-D3152D0E73E0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pt-PT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5908EF8-9474-FD48-ABD5-ABE1AA9F06E8}">
      <dgm:prSet phldrT="[Texto]" phldr="1"/>
      <dgm:spPr>
        <a:blipFill rotWithShape="0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t-PT" dirty="0"/>
        </a:p>
      </dgm:t>
    </dgm:pt>
    <dgm:pt modelId="{96E35703-0AD8-6C45-8D00-41C9064183B8}" type="parTrans" cxnId="{3D09300A-8500-4248-B0CD-618139A9B603}">
      <dgm:prSet/>
      <dgm:spPr/>
      <dgm:t>
        <a:bodyPr/>
        <a:lstStyle/>
        <a:p>
          <a:endParaRPr lang="pt-PT"/>
        </a:p>
      </dgm:t>
    </dgm:pt>
    <dgm:pt modelId="{E7A44521-92CB-3A40-A6BF-C6C2C06CD198}" type="sibTrans" cxnId="{3D09300A-8500-4248-B0CD-618139A9B603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endParaRPr lang="pt-PT"/>
        </a:p>
      </dgm:t>
    </dgm:pt>
    <dgm:pt modelId="{2F66F796-891F-3E4E-9FBB-9018ECD70CBF}">
      <dgm:prSet phldrT="[Texto]"/>
      <dgm:spPr>
        <a:blipFill rotWithShape="0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t-PT" dirty="0"/>
        </a:p>
      </dgm:t>
    </dgm:pt>
    <dgm:pt modelId="{B8324607-4BDF-F648-9BC2-90ED79587EBB}" type="parTrans" cxnId="{7BDFAB3F-E06E-8746-BAA1-75FB0C60B8D0}">
      <dgm:prSet/>
      <dgm:spPr/>
      <dgm:t>
        <a:bodyPr/>
        <a:lstStyle/>
        <a:p>
          <a:endParaRPr lang="pt-PT"/>
        </a:p>
      </dgm:t>
    </dgm:pt>
    <dgm:pt modelId="{54445F3A-C263-F640-B84A-BFA0AB624A85}" type="sibTrans" cxnId="{7BDFAB3F-E06E-8746-BAA1-75FB0C60B8D0}">
      <dgm:prSet/>
      <dgm:spPr/>
      <dgm:t>
        <a:bodyPr/>
        <a:lstStyle/>
        <a:p>
          <a:endParaRPr lang="pt-PT"/>
        </a:p>
      </dgm:t>
    </dgm:pt>
    <dgm:pt modelId="{B8AA5616-BD8A-BF4F-8260-8F9498E15BDA}" type="pres">
      <dgm:prSet presAssocID="{0D1554DD-A446-1040-95F5-6DD090462C0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13976BA2-57D4-3C44-8BA3-DD3B52C996B4}" type="pres">
      <dgm:prSet presAssocID="{0D1554DD-A446-1040-95F5-6DD090462C02}" presName="vNodes" presStyleCnt="0"/>
      <dgm:spPr/>
    </dgm:pt>
    <dgm:pt modelId="{0A72789A-08F5-1D4E-AEAE-9ADE74743FB4}" type="pres">
      <dgm:prSet presAssocID="{0ACF1295-4E08-534D-8CB8-B58CEB58EC3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5FAEA84A-5C38-F248-B493-D75880FECAB4}" type="pres">
      <dgm:prSet presAssocID="{7EA02E5B-3915-CD42-B94E-C6225108F1E2}" presName="spacerT" presStyleCnt="0"/>
      <dgm:spPr/>
    </dgm:pt>
    <dgm:pt modelId="{B3ED292B-D4E5-FA49-B57F-9948AD27FEFC}" type="pres">
      <dgm:prSet presAssocID="{7EA02E5B-3915-CD42-B94E-C6225108F1E2}" presName="sibTrans" presStyleLbl="sibTrans2D1" presStyleIdx="0" presStyleCnt="2"/>
      <dgm:spPr/>
      <dgm:t>
        <a:bodyPr/>
        <a:lstStyle/>
        <a:p>
          <a:endParaRPr lang="pt-PT"/>
        </a:p>
      </dgm:t>
    </dgm:pt>
    <dgm:pt modelId="{58A3ABAC-5004-3949-9231-6660A27C755E}" type="pres">
      <dgm:prSet presAssocID="{7EA02E5B-3915-CD42-B94E-C6225108F1E2}" presName="spacerB" presStyleCnt="0"/>
      <dgm:spPr/>
    </dgm:pt>
    <dgm:pt modelId="{7774D10D-0EF4-B646-8B72-A4834A1C6474}" type="pres">
      <dgm:prSet presAssocID="{C5908EF8-9474-FD48-ABD5-ABE1AA9F06E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B0BC4BF0-3F2D-A342-BAF8-5FE1A3AF38EE}" type="pres">
      <dgm:prSet presAssocID="{0D1554DD-A446-1040-95F5-6DD090462C02}" presName="sibTransLast" presStyleLbl="sibTrans2D1" presStyleIdx="1" presStyleCnt="2"/>
      <dgm:spPr/>
      <dgm:t>
        <a:bodyPr/>
        <a:lstStyle/>
        <a:p>
          <a:endParaRPr lang="pt-PT"/>
        </a:p>
      </dgm:t>
    </dgm:pt>
    <dgm:pt modelId="{719CCDE2-032D-2E4E-9604-1BA5E0A4C780}" type="pres">
      <dgm:prSet presAssocID="{0D1554DD-A446-1040-95F5-6DD090462C02}" presName="connectorText" presStyleLbl="sibTrans2D1" presStyleIdx="1" presStyleCnt="2"/>
      <dgm:spPr/>
      <dgm:t>
        <a:bodyPr/>
        <a:lstStyle/>
        <a:p>
          <a:endParaRPr lang="pt-PT"/>
        </a:p>
      </dgm:t>
    </dgm:pt>
    <dgm:pt modelId="{BE5A602F-E9D4-774F-95CA-8A1CFAD73D7B}" type="pres">
      <dgm:prSet presAssocID="{0D1554DD-A446-1040-95F5-6DD090462C02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3686D43E-F164-6E49-AF6D-6B98E2B247E5}" type="presOf" srcId="{0D1554DD-A446-1040-95F5-6DD090462C02}" destId="{B8AA5616-BD8A-BF4F-8260-8F9498E15BDA}" srcOrd="0" destOrd="0" presId="urn:microsoft.com/office/officeart/2005/8/layout/equation2"/>
    <dgm:cxn modelId="{96F400E4-EB69-4D47-89D9-47F37D719F72}" type="presOf" srcId="{C5908EF8-9474-FD48-ABD5-ABE1AA9F06E8}" destId="{7774D10D-0EF4-B646-8B72-A4834A1C6474}" srcOrd="0" destOrd="0" presId="urn:microsoft.com/office/officeart/2005/8/layout/equation2"/>
    <dgm:cxn modelId="{51645249-4F08-B34B-88F0-BE79992A9B86}" type="presOf" srcId="{2F66F796-891F-3E4E-9FBB-9018ECD70CBF}" destId="{BE5A602F-E9D4-774F-95CA-8A1CFAD73D7B}" srcOrd="0" destOrd="0" presId="urn:microsoft.com/office/officeart/2005/8/layout/equation2"/>
    <dgm:cxn modelId="{60A7C115-E159-6845-8146-D3152D0E73E0}" srcId="{0D1554DD-A446-1040-95F5-6DD090462C02}" destId="{0ACF1295-4E08-534D-8CB8-B58CEB58EC3B}" srcOrd="0" destOrd="0" parTransId="{D982B9A6-C610-5B47-A1F5-ACB39E34FCF0}" sibTransId="{7EA02E5B-3915-CD42-B94E-C6225108F1E2}"/>
    <dgm:cxn modelId="{96E581A6-65EF-B24C-89B3-2E9AB81E701C}" type="presOf" srcId="{7EA02E5B-3915-CD42-B94E-C6225108F1E2}" destId="{B3ED292B-D4E5-FA49-B57F-9948AD27FEFC}" srcOrd="0" destOrd="0" presId="urn:microsoft.com/office/officeart/2005/8/layout/equation2"/>
    <dgm:cxn modelId="{B9E24479-77C3-5844-A992-D313CEE9061A}" type="presOf" srcId="{0ACF1295-4E08-534D-8CB8-B58CEB58EC3B}" destId="{0A72789A-08F5-1D4E-AEAE-9ADE74743FB4}" srcOrd="0" destOrd="0" presId="urn:microsoft.com/office/officeart/2005/8/layout/equation2"/>
    <dgm:cxn modelId="{7BDFAB3F-E06E-8746-BAA1-75FB0C60B8D0}" srcId="{0D1554DD-A446-1040-95F5-6DD090462C02}" destId="{2F66F796-891F-3E4E-9FBB-9018ECD70CBF}" srcOrd="2" destOrd="0" parTransId="{B8324607-4BDF-F648-9BC2-90ED79587EBB}" sibTransId="{54445F3A-C263-F640-B84A-BFA0AB624A85}"/>
    <dgm:cxn modelId="{18013435-94A3-F945-8313-AED2FD702FD8}" type="presOf" srcId="{E7A44521-92CB-3A40-A6BF-C6C2C06CD198}" destId="{B0BC4BF0-3F2D-A342-BAF8-5FE1A3AF38EE}" srcOrd="0" destOrd="0" presId="urn:microsoft.com/office/officeart/2005/8/layout/equation2"/>
    <dgm:cxn modelId="{3D09300A-8500-4248-B0CD-618139A9B603}" srcId="{0D1554DD-A446-1040-95F5-6DD090462C02}" destId="{C5908EF8-9474-FD48-ABD5-ABE1AA9F06E8}" srcOrd="1" destOrd="0" parTransId="{96E35703-0AD8-6C45-8D00-41C9064183B8}" sibTransId="{E7A44521-92CB-3A40-A6BF-C6C2C06CD198}"/>
    <dgm:cxn modelId="{0E0DEF09-7610-834F-8F49-CD4E40A3BF61}" type="presOf" srcId="{E7A44521-92CB-3A40-A6BF-C6C2C06CD198}" destId="{719CCDE2-032D-2E4E-9604-1BA5E0A4C780}" srcOrd="1" destOrd="0" presId="urn:microsoft.com/office/officeart/2005/8/layout/equation2"/>
    <dgm:cxn modelId="{A8C3E858-B089-7C40-90D3-DC693FFA8FCF}" type="presParOf" srcId="{B8AA5616-BD8A-BF4F-8260-8F9498E15BDA}" destId="{13976BA2-57D4-3C44-8BA3-DD3B52C996B4}" srcOrd="0" destOrd="0" presId="urn:microsoft.com/office/officeart/2005/8/layout/equation2"/>
    <dgm:cxn modelId="{79D7B965-9FA0-9842-AF8D-DFB16CB4D621}" type="presParOf" srcId="{13976BA2-57D4-3C44-8BA3-DD3B52C996B4}" destId="{0A72789A-08F5-1D4E-AEAE-9ADE74743FB4}" srcOrd="0" destOrd="0" presId="urn:microsoft.com/office/officeart/2005/8/layout/equation2"/>
    <dgm:cxn modelId="{E5C627C7-8A0F-BF47-8BC4-8105050281CA}" type="presParOf" srcId="{13976BA2-57D4-3C44-8BA3-DD3B52C996B4}" destId="{5FAEA84A-5C38-F248-B493-D75880FECAB4}" srcOrd="1" destOrd="0" presId="urn:microsoft.com/office/officeart/2005/8/layout/equation2"/>
    <dgm:cxn modelId="{5295097C-ACC6-BB4F-9A74-A4AA6D6559C8}" type="presParOf" srcId="{13976BA2-57D4-3C44-8BA3-DD3B52C996B4}" destId="{B3ED292B-D4E5-FA49-B57F-9948AD27FEFC}" srcOrd="2" destOrd="0" presId="urn:microsoft.com/office/officeart/2005/8/layout/equation2"/>
    <dgm:cxn modelId="{B341FCD6-0E6D-2543-B287-7DC651CB01E8}" type="presParOf" srcId="{13976BA2-57D4-3C44-8BA3-DD3B52C996B4}" destId="{58A3ABAC-5004-3949-9231-6660A27C755E}" srcOrd="3" destOrd="0" presId="urn:microsoft.com/office/officeart/2005/8/layout/equation2"/>
    <dgm:cxn modelId="{15844AF2-2420-7D45-A6D6-7867AA62E3D1}" type="presParOf" srcId="{13976BA2-57D4-3C44-8BA3-DD3B52C996B4}" destId="{7774D10D-0EF4-B646-8B72-A4834A1C6474}" srcOrd="4" destOrd="0" presId="urn:microsoft.com/office/officeart/2005/8/layout/equation2"/>
    <dgm:cxn modelId="{22CF56A5-94D6-094C-BFB8-63534DF902E2}" type="presParOf" srcId="{B8AA5616-BD8A-BF4F-8260-8F9498E15BDA}" destId="{B0BC4BF0-3F2D-A342-BAF8-5FE1A3AF38EE}" srcOrd="1" destOrd="0" presId="urn:microsoft.com/office/officeart/2005/8/layout/equation2"/>
    <dgm:cxn modelId="{D2443653-CDC7-F747-9FD8-E1650D56107F}" type="presParOf" srcId="{B0BC4BF0-3F2D-A342-BAF8-5FE1A3AF38EE}" destId="{719CCDE2-032D-2E4E-9604-1BA5E0A4C780}" srcOrd="0" destOrd="0" presId="urn:microsoft.com/office/officeart/2005/8/layout/equation2"/>
    <dgm:cxn modelId="{A1B8361D-7072-CA41-BE16-F22EA7E9BE05}" type="presParOf" srcId="{B8AA5616-BD8A-BF4F-8260-8F9498E15BDA}" destId="{BE5A602F-E9D4-774F-95CA-8A1CFAD73D7B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72789A-08F5-1D4E-AEAE-9ADE74743FB4}">
      <dsp:nvSpPr>
        <dsp:cNvPr id="0" name=""/>
        <dsp:cNvSpPr/>
      </dsp:nvSpPr>
      <dsp:spPr>
        <a:xfrm>
          <a:off x="702502" y="1230"/>
          <a:ext cx="1533871" cy="1533871"/>
        </a:xfrm>
        <a:prstGeom prst="ellipse">
          <a:avLst/>
        </a:prstGeom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2700" kern="1200" dirty="0">
            <a:noFill/>
          </a:endParaRPr>
        </a:p>
      </dsp:txBody>
      <dsp:txXfrm>
        <a:off x="927132" y="225860"/>
        <a:ext cx="1084611" cy="1084611"/>
      </dsp:txXfrm>
    </dsp:sp>
    <dsp:sp modelId="{B3ED292B-D4E5-FA49-B57F-9948AD27FEFC}">
      <dsp:nvSpPr>
        <dsp:cNvPr id="0" name=""/>
        <dsp:cNvSpPr/>
      </dsp:nvSpPr>
      <dsp:spPr>
        <a:xfrm>
          <a:off x="1024615" y="1659651"/>
          <a:ext cx="889645" cy="889645"/>
        </a:xfrm>
        <a:prstGeom prst="mathPlus">
          <a:avLst/>
        </a:prstGeom>
        <a:solidFill>
          <a:schemeClr val="bg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4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142537" y="1999851"/>
        <a:ext cx="653801" cy="209245"/>
      </dsp:txXfrm>
    </dsp:sp>
    <dsp:sp modelId="{7774D10D-0EF4-B646-8B72-A4834A1C6474}">
      <dsp:nvSpPr>
        <dsp:cNvPr id="0" name=""/>
        <dsp:cNvSpPr/>
      </dsp:nvSpPr>
      <dsp:spPr>
        <a:xfrm>
          <a:off x="702502" y="2673847"/>
          <a:ext cx="1533871" cy="1533871"/>
        </a:xfrm>
        <a:prstGeom prst="ellipse">
          <a:avLst/>
        </a:prstGeom>
        <a:blipFill rotWithShape="0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2700" kern="1200" dirty="0"/>
        </a:p>
      </dsp:txBody>
      <dsp:txXfrm>
        <a:off x="927132" y="2898477"/>
        <a:ext cx="1084611" cy="1084611"/>
      </dsp:txXfrm>
    </dsp:sp>
    <dsp:sp modelId="{B0BC4BF0-3F2D-A342-BAF8-5FE1A3AF38EE}">
      <dsp:nvSpPr>
        <dsp:cNvPr id="0" name=""/>
        <dsp:cNvSpPr/>
      </dsp:nvSpPr>
      <dsp:spPr>
        <a:xfrm>
          <a:off x="2466455" y="1819174"/>
          <a:ext cx="487771" cy="570600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2400" kern="1200"/>
        </a:p>
      </dsp:txBody>
      <dsp:txXfrm>
        <a:off x="2466455" y="1933294"/>
        <a:ext cx="341440" cy="342360"/>
      </dsp:txXfrm>
    </dsp:sp>
    <dsp:sp modelId="{BE5A602F-E9D4-774F-95CA-8A1CFAD73D7B}">
      <dsp:nvSpPr>
        <dsp:cNvPr id="0" name=""/>
        <dsp:cNvSpPr/>
      </dsp:nvSpPr>
      <dsp:spPr>
        <a:xfrm>
          <a:off x="3156697" y="570603"/>
          <a:ext cx="3067742" cy="3067742"/>
        </a:xfrm>
        <a:prstGeom prst="ellipse">
          <a:avLst/>
        </a:prstGeom>
        <a:blipFill rotWithShape="0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6500" kern="1200" dirty="0"/>
        </a:p>
      </dsp:txBody>
      <dsp:txXfrm>
        <a:off x="3605957" y="1019863"/>
        <a:ext cx="2169222" cy="21692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=""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91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19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22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=""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26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=""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0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=""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25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=""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980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=""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03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=""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30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=""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24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37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6" r:id="rId6"/>
    <p:sldLayoutId id="2147483681" r:id="rId7"/>
    <p:sldLayoutId id="2147483682" r:id="rId8"/>
    <p:sldLayoutId id="2147483683" r:id="rId9"/>
    <p:sldLayoutId id="2147483685" r:id="rId10"/>
    <p:sldLayoutId id="2147483684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tiff"/><Relationship Id="rId5" Type="http://schemas.openxmlformats.org/officeDocument/2006/relationships/image" Target="../media/image18.tiff"/><Relationship Id="rId6" Type="http://schemas.openxmlformats.org/officeDocument/2006/relationships/image" Target="../media/image2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5" Type="http://schemas.openxmlformats.org/officeDocument/2006/relationships/hyperlink" Target="https://escapadinhas.org/escapadinhas-centro/praias-fluviais/" TargetMode="External"/><Relationship Id="rId6" Type="http://schemas.openxmlformats.org/officeDocument/2006/relationships/image" Target="../media/image2.png"/><Relationship Id="rId1" Type="http://schemas.microsoft.com/office/2007/relationships/media" Target="../media/media11.mp3"/><Relationship Id="rId2" Type="http://schemas.openxmlformats.org/officeDocument/2006/relationships/audio" Target="../media/media11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tiff"/><Relationship Id="rId5" Type="http://schemas.openxmlformats.org/officeDocument/2006/relationships/image" Target="../media/image2.png"/><Relationship Id="rId1" Type="http://schemas.microsoft.com/office/2007/relationships/media" Target="../media/media12.mp3"/><Relationship Id="rId2" Type="http://schemas.openxmlformats.org/officeDocument/2006/relationships/audio" Target="../media/media12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tiff"/><Relationship Id="rId5" Type="http://schemas.openxmlformats.org/officeDocument/2006/relationships/image" Target="../media/image2.png"/><Relationship Id="rId1" Type="http://schemas.microsoft.com/office/2007/relationships/media" Target="../media/media13.mp3"/><Relationship Id="rId2" Type="http://schemas.openxmlformats.org/officeDocument/2006/relationships/audio" Target="../media/media13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tiff"/><Relationship Id="rId5" Type="http://schemas.openxmlformats.org/officeDocument/2006/relationships/image" Target="../media/image23.png"/><Relationship Id="rId6" Type="http://schemas.openxmlformats.org/officeDocument/2006/relationships/hyperlink" Target="https://www.pinterest.pt/pin/221802350374806596/" TargetMode="External"/><Relationship Id="rId7" Type="http://schemas.openxmlformats.org/officeDocument/2006/relationships/image" Target="../media/image2.png"/><Relationship Id="rId1" Type="http://schemas.microsoft.com/office/2007/relationships/media" Target="../media/media14.mp3"/><Relationship Id="rId2" Type="http://schemas.openxmlformats.org/officeDocument/2006/relationships/audio" Target="../media/media14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tiff"/><Relationship Id="rId5" Type="http://schemas.openxmlformats.org/officeDocument/2006/relationships/hyperlink" Target="https://pagdand.org/water-bodies-conservation/" TargetMode="External"/><Relationship Id="rId6" Type="http://schemas.openxmlformats.org/officeDocument/2006/relationships/image" Target="../media/image2.png"/><Relationship Id="rId1" Type="http://schemas.microsoft.com/office/2007/relationships/media" Target="../media/media15.mp3"/><Relationship Id="rId2" Type="http://schemas.openxmlformats.org/officeDocument/2006/relationships/audio" Target="../media/media15.mp3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hyperlink" Target="https://www.goodstartpackaging.com/" TargetMode="External"/><Relationship Id="rId12" Type="http://schemas.openxmlformats.org/officeDocument/2006/relationships/image" Target="../media/image2.png"/><Relationship Id="rId1" Type="http://schemas.microsoft.com/office/2007/relationships/media" Target="../media/media16.mp3"/><Relationship Id="rId2" Type="http://schemas.openxmlformats.org/officeDocument/2006/relationships/audio" Target="../media/media16.mp3"/><Relationship Id="rId3" Type="http://schemas.openxmlformats.org/officeDocument/2006/relationships/slideLayout" Target="../slideLayouts/slideLayout2.xml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hyperlink" Target="https://www.environmentblog.net/eco-friendly-products/" TargetMode="External"/><Relationship Id="rId10" Type="http://schemas.openxmlformats.org/officeDocument/2006/relationships/hyperlink" Target="https://www.mainerdo.com/en/sustainable-agriculture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tiff"/><Relationship Id="rId5" Type="http://schemas.openxmlformats.org/officeDocument/2006/relationships/hyperlink" Target="https://gateslodge.com/event/au-sable-river-cleanup-2/" TargetMode="External"/><Relationship Id="rId6" Type="http://schemas.openxmlformats.org/officeDocument/2006/relationships/image" Target="../media/image2.png"/><Relationship Id="rId1" Type="http://schemas.microsoft.com/office/2007/relationships/media" Target="../media/media17.mp3"/><Relationship Id="rId2" Type="http://schemas.openxmlformats.org/officeDocument/2006/relationships/audio" Target="../media/media17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tiff"/><Relationship Id="rId5" Type="http://schemas.openxmlformats.org/officeDocument/2006/relationships/hyperlink" Target="https://www.dailymail.co.uk/indiahome/indianews/article-2442743/Doctors-tests-mystery-pollution-Yamuna.html" TargetMode="External"/><Relationship Id="rId6" Type="http://schemas.openxmlformats.org/officeDocument/2006/relationships/image" Target="../media/image2.png"/><Relationship Id="rId1" Type="http://schemas.microsoft.com/office/2007/relationships/media" Target="../media/media18.mp3"/><Relationship Id="rId2" Type="http://schemas.openxmlformats.org/officeDocument/2006/relationships/audio" Target="../media/media18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0.tiff"/><Relationship Id="rId5" Type="http://schemas.openxmlformats.org/officeDocument/2006/relationships/image" Target="../media/image31.tiff"/><Relationship Id="rId6" Type="http://schemas.openxmlformats.org/officeDocument/2006/relationships/image" Target="../media/image2.png"/><Relationship Id="rId1" Type="http://schemas.microsoft.com/office/2007/relationships/media" Target="../media/media19.mp3"/><Relationship Id="rId2" Type="http://schemas.openxmlformats.org/officeDocument/2006/relationships/audio" Target="../media/media19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2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2.jpeg"/><Relationship Id="rId5" Type="http://schemas.openxmlformats.org/officeDocument/2006/relationships/image" Target="../media/image33.tiff"/><Relationship Id="rId6" Type="http://schemas.openxmlformats.org/officeDocument/2006/relationships/image" Target="../media/image2.png"/><Relationship Id="rId1" Type="http://schemas.microsoft.com/office/2007/relationships/media" Target="../media/media20.m4a"/><Relationship Id="rId2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4.tiff"/><Relationship Id="rId5" Type="http://schemas.openxmlformats.org/officeDocument/2006/relationships/image" Target="../media/image35.tiff"/><Relationship Id="rId6" Type="http://schemas.openxmlformats.org/officeDocument/2006/relationships/image" Target="../media/image36.tiff"/><Relationship Id="rId7" Type="http://schemas.openxmlformats.org/officeDocument/2006/relationships/image" Target="../media/image37.tiff"/><Relationship Id="rId8" Type="http://schemas.openxmlformats.org/officeDocument/2006/relationships/image" Target="../media/image2.png"/><Relationship Id="rId1" Type="http://schemas.microsoft.com/office/2007/relationships/media" Target="../media/media21.mp3"/><Relationship Id="rId2" Type="http://schemas.openxmlformats.org/officeDocument/2006/relationships/audio" Target="../media/media21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8.tiff"/><Relationship Id="rId5" Type="http://schemas.openxmlformats.org/officeDocument/2006/relationships/image" Target="../media/image39.tiff"/><Relationship Id="rId6" Type="http://schemas.openxmlformats.org/officeDocument/2006/relationships/image" Target="../media/image2.png"/><Relationship Id="rId1" Type="http://schemas.microsoft.com/office/2007/relationships/media" Target="../media/media22.mp3"/><Relationship Id="rId2" Type="http://schemas.openxmlformats.org/officeDocument/2006/relationships/audio" Target="../media/media22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0.tiff"/><Relationship Id="rId5" Type="http://schemas.openxmlformats.org/officeDocument/2006/relationships/image" Target="../media/image41.tiff"/><Relationship Id="rId6" Type="http://schemas.openxmlformats.org/officeDocument/2006/relationships/image" Target="../media/image2.png"/><Relationship Id="rId1" Type="http://schemas.microsoft.com/office/2007/relationships/media" Target="../media/media23.mp3"/><Relationship Id="rId2" Type="http://schemas.openxmlformats.org/officeDocument/2006/relationships/audio" Target="../media/media23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2.tiff"/><Relationship Id="rId5" Type="http://schemas.openxmlformats.org/officeDocument/2006/relationships/image" Target="../media/image43.tiff"/><Relationship Id="rId6" Type="http://schemas.openxmlformats.org/officeDocument/2006/relationships/image" Target="../media/image2.png"/><Relationship Id="rId1" Type="http://schemas.microsoft.com/office/2007/relationships/media" Target="../media/media24.mp3"/><Relationship Id="rId2" Type="http://schemas.openxmlformats.org/officeDocument/2006/relationships/audio" Target="../media/media24.mp3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4.tiff"/><Relationship Id="rId5" Type="http://schemas.openxmlformats.org/officeDocument/2006/relationships/image" Target="../media/image45.tiff"/><Relationship Id="rId6" Type="http://schemas.openxmlformats.org/officeDocument/2006/relationships/image" Target="../media/image2.png"/><Relationship Id="rId1" Type="http://schemas.microsoft.com/office/2007/relationships/media" Target="../media/media25.mp3"/><Relationship Id="rId2" Type="http://schemas.openxmlformats.org/officeDocument/2006/relationships/audio" Target="../media/media25.mp3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hyperlink" Target="https://esam.pt/images/Projetos/livingriver/ativ.3-decomposicao-1.pdf" TargetMode="External"/><Relationship Id="rId7" Type="http://schemas.openxmlformats.org/officeDocument/2006/relationships/image" Target="../media/image2.png"/><Relationship Id="rId1" Type="http://schemas.microsoft.com/office/2007/relationships/media" Target="../media/media26.mp3"/><Relationship Id="rId2" Type="http://schemas.openxmlformats.org/officeDocument/2006/relationships/audio" Target="../media/media26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hyperlink" Target="https://jra.abae.pt/plataforma/artigo/rios-poluidos-ate-quando/" TargetMode="External"/><Relationship Id="rId7" Type="http://schemas.openxmlformats.org/officeDocument/2006/relationships/image" Target="../media/image7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tiff"/><Relationship Id="rId5" Type="http://schemas.openxmlformats.org/officeDocument/2006/relationships/image" Target="../media/image2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6" Type="http://schemas.openxmlformats.org/officeDocument/2006/relationships/image" Target="../media/image2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tiff"/><Relationship Id="rId5" Type="http://schemas.openxmlformats.org/officeDocument/2006/relationships/hyperlink" Target="https://pt.wikipedia.org/wiki/Irriga%C3%A7%C3%A3o%23/media/Ficheiro:SiphonTubes.JPG" TargetMode="External"/><Relationship Id="rId6" Type="http://schemas.openxmlformats.org/officeDocument/2006/relationships/image" Target="../media/image2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5" Type="http://schemas.openxmlformats.org/officeDocument/2006/relationships/hyperlink" Target="https://www.usgs.gov/media/images/industrial-water-use-brunswick-cellulose-paper-plant-brunswick-ga" TargetMode="External"/><Relationship Id="rId6" Type="http://schemas.openxmlformats.org/officeDocument/2006/relationships/image" Target="../media/image2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7" Type="http://schemas.openxmlformats.org/officeDocument/2006/relationships/image" Target="../media/image2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5" Type="http://schemas.openxmlformats.org/officeDocument/2006/relationships/hyperlink" Target="http://tomarnarede.blogspot.com/2017/01/barragem-de-castelo-do-bode-inaugurada.html" TargetMode="External"/><Relationship Id="rId6" Type="http://schemas.openxmlformats.org/officeDocument/2006/relationships/image" Target="../media/image2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="" xmlns:a16="http://schemas.microsoft.com/office/drawing/2014/main" id="{657F69E0-C4B0-4BEC-A689-4F8D877F05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D62E3E7-33A6-452E-9CE4-D99FBE77A6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10"/>
            <a:ext cx="1218893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7325948-D4AA-1D4B-AEE0-B43DCA434A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pt-PT" sz="10800" dirty="0"/>
              <a:t>Pavia </a:t>
            </a:r>
            <a:r>
              <a:rPr lang="pt-PT" sz="10800" dirty="0" err="1"/>
              <a:t>River</a:t>
            </a:r>
            <a:endParaRPr lang="pt-PT" sz="10800" dirty="0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CF5704F0-984D-4649-9298-37020CD0E4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t-PT" sz="2500" dirty="0"/>
              <a:t>António Castanheira, nº3</a:t>
            </a:r>
          </a:p>
          <a:p>
            <a:pPr algn="ctr">
              <a:lnSpc>
                <a:spcPct val="100000"/>
              </a:lnSpc>
            </a:pPr>
            <a:r>
              <a:rPr lang="pt-PT" sz="2500" dirty="0"/>
              <a:t>Francisco Albuquerque, nº10</a:t>
            </a:r>
          </a:p>
          <a:p>
            <a:pPr algn="ctr">
              <a:lnSpc>
                <a:spcPct val="100000"/>
              </a:lnSpc>
            </a:pPr>
            <a:r>
              <a:rPr lang="pt-PT" sz="2500" dirty="0"/>
              <a:t>Mariana Seixas, nº23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="" xmlns:a16="http://schemas.microsoft.com/office/drawing/2014/main" id="{9F6380B4-6A1C-481E-8408-B4E6C75B9B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1">
            <a:hlinkClick r:id="" action="ppaction://media"/>
            <a:extLst>
              <a:ext uri="{FF2B5EF4-FFF2-40B4-BE49-F238E27FC236}">
                <a16:creationId xmlns="" xmlns:a16="http://schemas.microsoft.com/office/drawing/2014/main" id="{2AF0D6D6-C2C0-41E4-ABC1-F1CF6FD125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82179" y="5698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835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30" advTm="150"/>
    </mc:Choice>
    <mc:Fallback xmlns="">
      <p:transition advTm="15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06B91B-C18A-6043-9BBD-42C6D6A0D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Importance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rivers</a:t>
            </a: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2A9FA857-6B8D-5B4C-A509-9CAA8D971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b="1" u="sng" dirty="0" err="1"/>
              <a:t>History</a:t>
            </a:r>
            <a:endParaRPr lang="pt-PT" b="1" u="sng" dirty="0"/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1230CF03-B1C4-424D-8AD0-BBFB65708228}"/>
              </a:ext>
            </a:extLst>
          </p:cNvPr>
          <p:cNvSpPr txBox="1"/>
          <p:nvPr/>
        </p:nvSpPr>
        <p:spPr>
          <a:xfrm>
            <a:off x="4943960" y="5328593"/>
            <a:ext cx="3967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Pavia </a:t>
            </a:r>
            <a:r>
              <a:rPr lang="pt-PT" dirty="0" err="1"/>
              <a:t>river</a:t>
            </a:r>
            <a:r>
              <a:rPr lang="pt-PT" dirty="0"/>
              <a:t> </a:t>
            </a:r>
            <a:r>
              <a:rPr lang="pt-PT" dirty="0" err="1"/>
              <a:t>formerly</a:t>
            </a:r>
            <a:r>
              <a:rPr lang="pt-PT" dirty="0"/>
              <a:t> – Casa da Ribeira (</a:t>
            </a:r>
            <a:r>
              <a:rPr lang="pt-PT" dirty="0" err="1"/>
              <a:t>taken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us</a:t>
            </a:r>
            <a:r>
              <a:rPr lang="pt-PT" dirty="0"/>
              <a:t>)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F8F9A6D8-F407-784F-B97E-297BCBA4ED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200" y="2679105"/>
            <a:ext cx="2937944" cy="254788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F190C7C9-8659-6B46-BCE7-FE7F0455985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2256" y="2679105"/>
            <a:ext cx="3411896" cy="2257872"/>
          </a:xfrm>
          <a:prstGeom prst="rect">
            <a:avLst/>
          </a:prstGeom>
        </p:spPr>
      </p:pic>
      <p:pic>
        <p:nvPicPr>
          <p:cNvPr id="4" name="9">
            <a:hlinkClick r:id="" action="ppaction://media"/>
            <a:extLst>
              <a:ext uri="{FF2B5EF4-FFF2-40B4-BE49-F238E27FC236}">
                <a16:creationId xmlns="" xmlns:a16="http://schemas.microsoft.com/office/drawing/2014/main" id="{5AF64F4D-03D2-4A37-83E2-47C86B41A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4200" y="57394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"/>
    </mc:Choice>
    <mc:Fallback xmlns="">
      <p:transition spd="slow" advTm="24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A540D6C-2F05-414F-AFF4-95E7F8007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Importance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rivers</a:t>
            </a: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F4AB1549-AC9F-AB46-BA4F-19CE34912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b="1" u="sng" dirty="0" err="1"/>
              <a:t>Leisure</a:t>
            </a:r>
            <a:endParaRPr lang="pt-PT" b="1" u="sng" dirty="0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F2A40ADF-BA5A-E34E-A864-ED8F058F3E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835" y="2620928"/>
            <a:ext cx="5508330" cy="245798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6D752526-E381-2D4E-B354-2C429CEC59BC}"/>
              </a:ext>
            </a:extLst>
          </p:cNvPr>
          <p:cNvSpPr txBox="1"/>
          <p:nvPr/>
        </p:nvSpPr>
        <p:spPr>
          <a:xfrm>
            <a:off x="3804217" y="5135078"/>
            <a:ext cx="5168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/>
              <a:t>River</a:t>
            </a:r>
            <a:r>
              <a:rPr lang="pt-PT" dirty="0"/>
              <a:t> </a:t>
            </a:r>
            <a:r>
              <a:rPr lang="pt-PT" dirty="0" err="1"/>
              <a:t>beaches</a:t>
            </a:r>
            <a:r>
              <a:rPr lang="pt-PT" dirty="0"/>
              <a:t> (</a:t>
            </a:r>
            <a:r>
              <a:rPr lang="pt-PT" dirty="0">
                <a:hlinkClick r:id="rId5"/>
              </a:rPr>
              <a:t>https://escapadinhas.org/escapadinhas-centro/praias-fluviais/</a:t>
            </a:r>
            <a:r>
              <a:rPr lang="pt-PT" dirty="0"/>
              <a:t>)</a:t>
            </a:r>
          </a:p>
        </p:txBody>
      </p:sp>
      <p:pic>
        <p:nvPicPr>
          <p:cNvPr id="5" name="10">
            <a:hlinkClick r:id="" action="ppaction://media"/>
            <a:extLst>
              <a:ext uri="{FF2B5EF4-FFF2-40B4-BE49-F238E27FC236}">
                <a16:creationId xmlns="" xmlns:a16="http://schemas.microsoft.com/office/drawing/2014/main" id="{1B469B6B-09FB-4E9D-9ED4-0FEEF3C1E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4200" y="55044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8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"/>
    </mc:Choice>
    <mc:Fallback xmlns="">
      <p:transition spd="slow" advTm="15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81C4204-ABE1-A148-A281-311AE6268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Importance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rivers</a:t>
            </a: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04554E89-B98A-5A40-B7E9-358D82D22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b="1" u="sng" dirty="0"/>
              <a:t>Rural </a:t>
            </a:r>
            <a:r>
              <a:rPr lang="pt-PT" b="1" u="sng" dirty="0" err="1"/>
              <a:t>and</a:t>
            </a:r>
            <a:r>
              <a:rPr lang="pt-PT" b="1" u="sng" dirty="0"/>
              <a:t> </a:t>
            </a:r>
            <a:r>
              <a:rPr lang="pt-PT" b="1" u="sng" dirty="0" err="1"/>
              <a:t>urban</a:t>
            </a:r>
            <a:r>
              <a:rPr lang="pt-PT" b="1" u="sng" dirty="0"/>
              <a:t> </a:t>
            </a:r>
            <a:r>
              <a:rPr lang="pt-PT" b="1" u="sng" dirty="0" err="1"/>
              <a:t>landscape</a:t>
            </a:r>
            <a:endParaRPr lang="pt-PT" b="1" u="sng" dirty="0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0C4389FD-6246-7046-ADA1-C491B8C435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3509" y="2541225"/>
            <a:ext cx="4164982" cy="312373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8F97D46E-826A-7C4F-8EDD-85AED55875B4}"/>
              </a:ext>
            </a:extLst>
          </p:cNvPr>
          <p:cNvSpPr txBox="1"/>
          <p:nvPr/>
        </p:nvSpPr>
        <p:spPr>
          <a:xfrm>
            <a:off x="4348635" y="5738487"/>
            <a:ext cx="4530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/>
              <a:t>Landscape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Pavia </a:t>
            </a:r>
            <a:r>
              <a:rPr lang="pt-PT" dirty="0" err="1"/>
              <a:t>river</a:t>
            </a:r>
            <a:r>
              <a:rPr lang="pt-PT" dirty="0"/>
              <a:t> in Viseu (</a:t>
            </a:r>
            <a:r>
              <a:rPr lang="pt-PT" dirty="0" err="1"/>
              <a:t>taken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us</a:t>
            </a:r>
            <a:r>
              <a:rPr lang="pt-PT" dirty="0"/>
              <a:t>)</a:t>
            </a:r>
          </a:p>
        </p:txBody>
      </p:sp>
      <p:pic>
        <p:nvPicPr>
          <p:cNvPr id="7" name="11">
            <a:hlinkClick r:id="" action="ppaction://media"/>
            <a:extLst>
              <a:ext uri="{FF2B5EF4-FFF2-40B4-BE49-F238E27FC236}">
                <a16:creationId xmlns="" xmlns:a16="http://schemas.microsoft.com/office/drawing/2014/main" id="{11D6CDA6-A0EC-4E68-96A5-895C39375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58765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8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"/>
    </mc:Choice>
    <mc:Fallback xmlns="">
      <p:transition spd="slow" advTm="24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1BCCC6-B89F-2942-A97F-9ABD3B5E7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Importance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rivers</a:t>
            </a:r>
            <a:endParaRPr lang="pt-PT" dirty="0"/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="" xmlns:a16="http://schemas.microsoft.com/office/drawing/2014/main" id="{54B84C55-1B20-8D41-8634-F84E14C4C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b="1" u="sng" dirty="0" err="1"/>
              <a:t>Fishing</a:t>
            </a:r>
            <a:endParaRPr lang="pt-PT" b="1" u="sng" dirty="0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48547157-401A-0B41-BA1F-685866D091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692" y="2599359"/>
            <a:ext cx="4470616" cy="309330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558F987C-A296-3342-BEF8-D5FEE1437B0D}"/>
              </a:ext>
            </a:extLst>
          </p:cNvPr>
          <p:cNvSpPr txBox="1"/>
          <p:nvPr/>
        </p:nvSpPr>
        <p:spPr>
          <a:xfrm>
            <a:off x="4333943" y="5812012"/>
            <a:ext cx="498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/>
              <a:t>fishing</a:t>
            </a:r>
            <a:r>
              <a:rPr lang="pt-PT" dirty="0"/>
              <a:t> in </a:t>
            </a:r>
            <a:r>
              <a:rPr lang="pt-PT" dirty="0" err="1"/>
              <a:t>ancient</a:t>
            </a:r>
            <a:r>
              <a:rPr lang="pt-PT" dirty="0"/>
              <a:t> times – Casa da Ribeira (</a:t>
            </a:r>
            <a:r>
              <a:rPr lang="pt-PT" dirty="0" err="1"/>
              <a:t>taken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us</a:t>
            </a:r>
            <a:r>
              <a:rPr lang="pt-PT" dirty="0"/>
              <a:t>)</a:t>
            </a:r>
          </a:p>
        </p:txBody>
      </p:sp>
      <p:pic>
        <p:nvPicPr>
          <p:cNvPr id="3" name="12">
            <a:hlinkClick r:id="" action="ppaction://media"/>
            <a:extLst>
              <a:ext uri="{FF2B5EF4-FFF2-40B4-BE49-F238E27FC236}">
                <a16:creationId xmlns="" xmlns:a16="http://schemas.microsoft.com/office/drawing/2014/main" id="{2A8CD69D-89E3-4919-82FD-EFB2367B6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57944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9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"/>
    </mc:Choice>
    <mc:Fallback xmlns="">
      <p:transition spd="slow" advTm="15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515FC1A-48E4-7746-8C95-715018DE3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Importance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rivers</a:t>
            </a: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875339DF-CE07-3A48-BFE9-00A8517CA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b="1" u="sng" dirty="0" err="1"/>
              <a:t>Transportation</a:t>
            </a:r>
            <a:endParaRPr lang="pt-PT" b="1" u="sng" dirty="0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956F4105-776A-DB42-B278-CCE3E57542E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897" y="2979810"/>
            <a:ext cx="4216670" cy="20088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44B098A3-D729-D740-B296-7C787296B4CA}"/>
              </a:ext>
            </a:extLst>
          </p:cNvPr>
          <p:cNvSpPr txBox="1"/>
          <p:nvPr/>
        </p:nvSpPr>
        <p:spPr>
          <a:xfrm>
            <a:off x="1767897" y="5265822"/>
            <a:ext cx="5174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/>
              <a:t>old</a:t>
            </a:r>
            <a:r>
              <a:rPr lang="pt-PT" dirty="0"/>
              <a:t> </a:t>
            </a:r>
            <a:r>
              <a:rPr lang="pt-PT" dirty="0" err="1"/>
              <a:t>boat</a:t>
            </a:r>
            <a:r>
              <a:rPr lang="pt-PT" dirty="0"/>
              <a:t> </a:t>
            </a:r>
            <a:r>
              <a:rPr lang="pt-PT" dirty="0" err="1"/>
              <a:t>used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river</a:t>
            </a:r>
            <a:r>
              <a:rPr lang="pt-PT" dirty="0"/>
              <a:t> Pavia – Casa da Ribeira (</a:t>
            </a:r>
            <a:r>
              <a:rPr lang="pt-PT" dirty="0" err="1"/>
              <a:t>taken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us</a:t>
            </a:r>
            <a:r>
              <a:rPr lang="pt-PT" dirty="0"/>
              <a:t>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A032B33-81CF-CD45-BDB0-36469F4E818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913" y="2979928"/>
            <a:ext cx="3387777" cy="200868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C8C32CC-967D-284F-8B0A-25A16BE91001}"/>
              </a:ext>
            </a:extLst>
          </p:cNvPr>
          <p:cNvSpPr txBox="1"/>
          <p:nvPr/>
        </p:nvSpPr>
        <p:spPr>
          <a:xfrm>
            <a:off x="7426037" y="5265822"/>
            <a:ext cx="3927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/>
              <a:t>Boat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Tejo </a:t>
            </a:r>
            <a:r>
              <a:rPr lang="pt-PT" dirty="0" err="1"/>
              <a:t>river</a:t>
            </a:r>
            <a:r>
              <a:rPr lang="pt-PT" dirty="0"/>
              <a:t> </a:t>
            </a:r>
            <a:r>
              <a:rPr lang="pt-PT" dirty="0">
                <a:hlinkClick r:id="rId6"/>
              </a:rPr>
              <a:t>(https://www.pinterest.pt/pin/221802350374806596/)</a:t>
            </a:r>
            <a:endParaRPr lang="pt-PT" dirty="0"/>
          </a:p>
        </p:txBody>
      </p:sp>
      <p:pic>
        <p:nvPicPr>
          <p:cNvPr id="9" name="13">
            <a:hlinkClick r:id="" action="ppaction://media"/>
            <a:extLst>
              <a:ext uri="{FF2B5EF4-FFF2-40B4-BE49-F238E27FC236}">
                <a16:creationId xmlns="" xmlns:a16="http://schemas.microsoft.com/office/drawing/2014/main" id="{A0EC0842-0F86-4494-A43A-74ADDC3264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7361" y="59121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"/>
    </mc:Choice>
    <mc:Fallback xmlns="">
      <p:transition spd="slow" advTm="22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9294192-D789-9442-9F9D-C5CDF66A4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How</a:t>
            </a:r>
            <a:r>
              <a:rPr lang="pt-PT" dirty="0"/>
              <a:t> do </a:t>
            </a:r>
            <a:r>
              <a:rPr lang="pt-PT" dirty="0" err="1"/>
              <a:t>we</a:t>
            </a:r>
            <a:r>
              <a:rPr lang="pt-PT" dirty="0"/>
              <a:t> preserve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rivers</a:t>
            </a:r>
            <a:r>
              <a:rPr lang="pt-PT" dirty="0"/>
              <a:t>?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0C2615D4-FE43-2846-95D8-3EF48C8DA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b="1" u="sng" dirty="0" err="1"/>
              <a:t>Reduce</a:t>
            </a:r>
            <a:r>
              <a:rPr lang="pt-PT" b="1" u="sng" dirty="0"/>
              <a:t> </a:t>
            </a:r>
            <a:r>
              <a:rPr lang="pt-PT" b="1" u="sng" dirty="0" err="1"/>
              <a:t>water</a:t>
            </a:r>
            <a:r>
              <a:rPr lang="pt-PT" b="1" u="sng" dirty="0"/>
              <a:t> </a:t>
            </a:r>
            <a:r>
              <a:rPr lang="pt-PT" b="1" u="sng" dirty="0" err="1"/>
              <a:t>usage</a:t>
            </a:r>
            <a:endParaRPr lang="pt-PT" b="1" u="sng" dirty="0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015308D3-6D08-8D47-899F-EA9638FF7D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618" y="2433383"/>
            <a:ext cx="4914764" cy="324396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DF65359D-0EEE-E641-AB35-6AD378F39C68}"/>
              </a:ext>
            </a:extLst>
          </p:cNvPr>
          <p:cNvSpPr txBox="1"/>
          <p:nvPr/>
        </p:nvSpPr>
        <p:spPr>
          <a:xfrm>
            <a:off x="4400550" y="554670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hlinkClick r:id="rId5"/>
              </a:rPr>
              <a:t>(https://pagdand.org/water-bodies-conservation/)</a:t>
            </a:r>
            <a:endParaRPr lang="pt-PT" dirty="0"/>
          </a:p>
        </p:txBody>
      </p:sp>
      <p:pic>
        <p:nvPicPr>
          <p:cNvPr id="6" name="14">
            <a:hlinkClick r:id="" action="ppaction://media"/>
            <a:extLst>
              <a:ext uri="{FF2B5EF4-FFF2-40B4-BE49-F238E27FC236}">
                <a16:creationId xmlns="" xmlns:a16="http://schemas.microsoft.com/office/drawing/2014/main" id="{AAC5AC2F-739F-4FE1-BED2-5532905F85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4200" y="56773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6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"/>
    </mc:Choice>
    <mc:Fallback xmlns="">
      <p:transition spd="slow" advTm="3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5ED3BD7-9894-E64A-BD92-122D2863A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How</a:t>
            </a:r>
            <a:r>
              <a:rPr lang="pt-PT" dirty="0"/>
              <a:t> do </a:t>
            </a:r>
            <a:r>
              <a:rPr lang="pt-PT" dirty="0" err="1"/>
              <a:t>we</a:t>
            </a:r>
            <a:r>
              <a:rPr lang="pt-PT" dirty="0"/>
              <a:t> preserve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rivers</a:t>
            </a:r>
            <a:r>
              <a:rPr lang="pt-PT" dirty="0"/>
              <a:t>?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8104B823-C0AE-8A48-906F-C504EE5D3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b="1" u="sng" dirty="0" err="1"/>
              <a:t>Ecological</a:t>
            </a:r>
            <a:r>
              <a:rPr lang="pt-PT" b="1" u="sng" dirty="0"/>
              <a:t> </a:t>
            </a:r>
            <a:r>
              <a:rPr lang="pt-PT" b="1" u="sng" dirty="0" err="1"/>
              <a:t>products</a:t>
            </a:r>
            <a:endParaRPr lang="pt-PT" b="1" u="sng" dirty="0"/>
          </a:p>
        </p:txBody>
      </p:sp>
      <p:graphicFrame>
        <p:nvGraphicFramePr>
          <p:cNvPr id="14" name="Diagrama 13">
            <a:extLst>
              <a:ext uri="{FF2B5EF4-FFF2-40B4-BE49-F238E27FC236}">
                <a16:creationId xmlns="" xmlns:a16="http://schemas.microsoft.com/office/drawing/2014/main" id="{9679DF51-D4C7-4A40-9B5E-9B7FEAA2BE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3689491"/>
              </p:ext>
            </p:extLst>
          </p:nvPr>
        </p:nvGraphicFramePr>
        <p:xfrm>
          <a:off x="3222424" y="2320715"/>
          <a:ext cx="6926943" cy="4208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CaixaDeTexto 18">
            <a:extLst>
              <a:ext uri="{FF2B5EF4-FFF2-40B4-BE49-F238E27FC236}">
                <a16:creationId xmlns="" xmlns:a16="http://schemas.microsoft.com/office/drawing/2014/main" id="{43FFCC8F-78C5-C448-9F13-26E34DE8913A}"/>
              </a:ext>
            </a:extLst>
          </p:cNvPr>
          <p:cNvSpPr txBox="1"/>
          <p:nvPr/>
        </p:nvSpPr>
        <p:spPr>
          <a:xfrm>
            <a:off x="6159373" y="5924598"/>
            <a:ext cx="3864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hlinkClick r:id="rId9"/>
              </a:rPr>
              <a:t>(https://www.environmentblog.net/eco-friendly-products/)</a:t>
            </a:r>
            <a:endParaRPr lang="pt-PT" dirty="0"/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6BD6A645-99C4-F048-81A3-F5E815AC0B2D}"/>
              </a:ext>
            </a:extLst>
          </p:cNvPr>
          <p:cNvSpPr txBox="1"/>
          <p:nvPr/>
        </p:nvSpPr>
        <p:spPr>
          <a:xfrm>
            <a:off x="498733" y="5462933"/>
            <a:ext cx="364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/>
              <a:t>Limiting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use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pesticides</a:t>
            </a:r>
            <a:r>
              <a:rPr lang="pt-PT" dirty="0"/>
              <a:t> </a:t>
            </a:r>
            <a:r>
              <a:rPr lang="pt-PT" dirty="0">
                <a:hlinkClick r:id="rId10"/>
              </a:rPr>
              <a:t>(https://www.mainerdo.com/en/sustainable-agriculture/)</a:t>
            </a:r>
            <a:endParaRPr lang="pt-PT" dirty="0"/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43D1C0D8-018F-3F41-9EA9-6917DA8552D8}"/>
              </a:ext>
            </a:extLst>
          </p:cNvPr>
          <p:cNvSpPr txBox="1"/>
          <p:nvPr/>
        </p:nvSpPr>
        <p:spPr>
          <a:xfrm>
            <a:off x="498733" y="2977116"/>
            <a:ext cx="3467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Use </a:t>
            </a:r>
            <a:r>
              <a:rPr lang="pt-PT" dirty="0" err="1"/>
              <a:t>products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recyclable</a:t>
            </a:r>
            <a:r>
              <a:rPr lang="pt-PT" dirty="0"/>
              <a:t> </a:t>
            </a:r>
            <a:r>
              <a:rPr lang="pt-PT" dirty="0" err="1"/>
              <a:t>biodegradable</a:t>
            </a:r>
            <a:r>
              <a:rPr lang="pt-PT" dirty="0"/>
              <a:t> packages </a:t>
            </a:r>
            <a:r>
              <a:rPr lang="pt-PT" dirty="0">
                <a:hlinkClick r:id="rId11"/>
              </a:rPr>
              <a:t>(https://www.goodstartpackaging.com)</a:t>
            </a:r>
            <a:endParaRPr lang="pt-PT" dirty="0"/>
          </a:p>
        </p:txBody>
      </p:sp>
      <p:pic>
        <p:nvPicPr>
          <p:cNvPr id="4" name="15">
            <a:hlinkClick r:id="" action="ppaction://media"/>
            <a:extLst>
              <a:ext uri="{FF2B5EF4-FFF2-40B4-BE49-F238E27FC236}">
                <a16:creationId xmlns="" xmlns:a16="http://schemas.microsoft.com/office/drawing/2014/main" id="{EEAEFDEB-DFED-4580-A404-F59A963F2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44200" y="5989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8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"/>
    </mc:Choice>
    <mc:Fallback xmlns="">
      <p:transition spd="slow" advTm="23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B4C5530-65A5-454C-B838-BAD1A6472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How</a:t>
            </a:r>
            <a:r>
              <a:rPr lang="pt-PT" dirty="0"/>
              <a:t> do </a:t>
            </a:r>
            <a:r>
              <a:rPr lang="pt-PT" dirty="0" err="1"/>
              <a:t>we</a:t>
            </a:r>
            <a:r>
              <a:rPr lang="pt-PT" dirty="0"/>
              <a:t> preserve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rivers</a:t>
            </a:r>
            <a:r>
              <a:rPr lang="pt-PT" dirty="0"/>
              <a:t>?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8A7099DD-C0E6-9F4C-BBF1-47B9EDF32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b="1" u="sng" dirty="0" err="1"/>
              <a:t>Reporting</a:t>
            </a:r>
            <a:r>
              <a:rPr lang="pt-PT" b="1" u="sng" dirty="0"/>
              <a:t> </a:t>
            </a:r>
            <a:r>
              <a:rPr lang="pt-PT" b="1" u="sng" dirty="0" err="1"/>
              <a:t>polluction</a:t>
            </a:r>
            <a:endParaRPr lang="pt-PT" b="1" u="sng" dirty="0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A63A7000-762F-084A-B56A-924F09E83B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140" y="2705904"/>
            <a:ext cx="4031720" cy="269892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63F05CFA-91F4-7B4A-BAA1-AD49F598C157}"/>
              </a:ext>
            </a:extLst>
          </p:cNvPr>
          <p:cNvSpPr txBox="1"/>
          <p:nvPr/>
        </p:nvSpPr>
        <p:spPr>
          <a:xfrm>
            <a:off x="3870252" y="5643520"/>
            <a:ext cx="5465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/>
              <a:t>River</a:t>
            </a:r>
            <a:r>
              <a:rPr lang="pt-PT" dirty="0"/>
              <a:t> </a:t>
            </a:r>
            <a:r>
              <a:rPr lang="pt-PT" dirty="0" err="1"/>
              <a:t>cleaning</a:t>
            </a:r>
            <a:r>
              <a:rPr lang="pt-PT" dirty="0"/>
              <a:t> </a:t>
            </a:r>
            <a:r>
              <a:rPr lang="pt-PT" dirty="0" err="1"/>
              <a:t>groups</a:t>
            </a:r>
            <a:r>
              <a:rPr lang="pt-PT" dirty="0"/>
              <a:t> </a:t>
            </a:r>
            <a:r>
              <a:rPr lang="pt-PT" dirty="0">
                <a:hlinkClick r:id="rId5"/>
              </a:rPr>
              <a:t>(https://gateslodge.com/event/au-sable-river-cleanup-2/)</a:t>
            </a:r>
            <a:endParaRPr lang="pt-PT" dirty="0"/>
          </a:p>
        </p:txBody>
      </p:sp>
      <p:pic>
        <p:nvPicPr>
          <p:cNvPr id="4" name="16">
            <a:hlinkClick r:id="" action="ppaction://media"/>
            <a:extLst>
              <a:ext uri="{FF2B5EF4-FFF2-40B4-BE49-F238E27FC236}">
                <a16:creationId xmlns="" xmlns:a16="http://schemas.microsoft.com/office/drawing/2014/main" id="{C9919A57-B74D-41A4-883A-2F2928E6A1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4200" y="57103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9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"/>
    </mc:Choice>
    <mc:Fallback xmlns="">
      <p:transition spd="slow" advTm="23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8172B4B-7303-E342-BBF9-F8443B0E8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How do we preserve the rivers?</a:t>
            </a: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D23E69BD-CD24-2744-BABC-C681A9149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b="1" u="sng" dirty="0" err="1"/>
              <a:t>Encouraging</a:t>
            </a:r>
            <a:r>
              <a:rPr lang="pt-PT" b="1" u="sng" dirty="0"/>
              <a:t> </a:t>
            </a:r>
            <a:r>
              <a:rPr lang="pt-PT" b="1" u="sng" dirty="0" err="1"/>
              <a:t>people</a:t>
            </a:r>
            <a:r>
              <a:rPr lang="pt-PT" b="1" u="sng" dirty="0"/>
              <a:t> to </a:t>
            </a:r>
            <a:r>
              <a:rPr lang="pt-PT" b="1" u="sng" dirty="0" err="1"/>
              <a:t>save</a:t>
            </a:r>
            <a:r>
              <a:rPr lang="pt-PT" b="1" u="sng" dirty="0"/>
              <a:t> </a:t>
            </a:r>
            <a:r>
              <a:rPr lang="pt-PT" b="1" u="sng" dirty="0" err="1"/>
              <a:t>rivers</a:t>
            </a:r>
            <a:endParaRPr lang="pt-PT" b="1" u="sng" dirty="0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E863226D-88D0-BB43-9450-487F1CB296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370" y="2491078"/>
            <a:ext cx="3477260" cy="292743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BBE95757-80F7-1D47-94C6-6B2EEBE6283F}"/>
              </a:ext>
            </a:extLst>
          </p:cNvPr>
          <p:cNvSpPr txBox="1"/>
          <p:nvPr/>
        </p:nvSpPr>
        <p:spPr>
          <a:xfrm>
            <a:off x="4436231" y="5418515"/>
            <a:ext cx="3783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/>
              <a:t>News</a:t>
            </a:r>
            <a:r>
              <a:rPr lang="pt-PT" dirty="0"/>
              <a:t> </a:t>
            </a:r>
            <a:r>
              <a:rPr lang="pt-PT" dirty="0" err="1"/>
              <a:t>about</a:t>
            </a:r>
            <a:r>
              <a:rPr lang="pt-PT" dirty="0"/>
              <a:t> </a:t>
            </a:r>
            <a:r>
              <a:rPr lang="pt-PT" dirty="0" err="1"/>
              <a:t>environment</a:t>
            </a:r>
            <a:r>
              <a:rPr lang="pt-PT" dirty="0"/>
              <a:t> </a:t>
            </a:r>
            <a:r>
              <a:rPr lang="pt-PT" dirty="0">
                <a:hlinkClick r:id="rId5"/>
              </a:rPr>
              <a:t>(https://www.dailymail.co.uk/indiahome/indianews/article-2442743/Doctors-tests-mystery-pollution-Yamuna.html)</a:t>
            </a:r>
            <a:endParaRPr lang="pt-PT" dirty="0"/>
          </a:p>
        </p:txBody>
      </p:sp>
      <p:pic>
        <p:nvPicPr>
          <p:cNvPr id="7" name="17">
            <a:hlinkClick r:id="" action="ppaction://media"/>
            <a:extLst>
              <a:ext uri="{FF2B5EF4-FFF2-40B4-BE49-F238E27FC236}">
                <a16:creationId xmlns="" xmlns:a16="http://schemas.microsoft.com/office/drawing/2014/main" id="{31ABA386-7F7E-4DFF-BB9B-0CECF1266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4200" y="60370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2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"/>
    </mc:Choice>
    <mc:Fallback xmlns="">
      <p:transition spd="slow" advTm="35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E81245B-BE7E-0140-B701-3F1CB1105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Pavia </a:t>
            </a:r>
            <a:r>
              <a:rPr lang="pt-PT" dirty="0" err="1"/>
              <a:t>river</a:t>
            </a:r>
            <a:endParaRPr lang="pt-PT" dirty="0"/>
          </a:p>
        </p:txBody>
      </p:sp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3BB5B520-1218-684C-AFD8-C2C57EF691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532" y="2398048"/>
            <a:ext cx="2571750" cy="3429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9F843BB3-59CF-6C47-AEF3-1BA234CB90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677" y="2398048"/>
            <a:ext cx="4126523" cy="309489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3CA93368-252B-D241-A2F7-EBBDE5D69EAB}"/>
              </a:ext>
            </a:extLst>
          </p:cNvPr>
          <p:cNvSpPr txBox="1"/>
          <p:nvPr/>
        </p:nvSpPr>
        <p:spPr>
          <a:xfrm>
            <a:off x="4146697" y="3244334"/>
            <a:ext cx="322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Pavia </a:t>
            </a:r>
            <a:r>
              <a:rPr lang="pt-PT" dirty="0" err="1"/>
              <a:t>river</a:t>
            </a:r>
            <a:r>
              <a:rPr lang="pt-PT" dirty="0"/>
              <a:t> in Viseu (</a:t>
            </a:r>
            <a:r>
              <a:rPr lang="pt-PT" dirty="0" err="1"/>
              <a:t>taken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us</a:t>
            </a:r>
            <a:r>
              <a:rPr lang="pt-PT" dirty="0"/>
              <a:t>)</a:t>
            </a:r>
          </a:p>
        </p:txBody>
      </p:sp>
      <p:pic>
        <p:nvPicPr>
          <p:cNvPr id="3" name="18">
            <a:hlinkClick r:id="" action="ppaction://media"/>
            <a:extLst>
              <a:ext uri="{FF2B5EF4-FFF2-40B4-BE49-F238E27FC236}">
                <a16:creationId xmlns="" xmlns:a16="http://schemas.microsoft.com/office/drawing/2014/main" id="{5FEB8C7E-45EC-4F78-B8D7-970D9BC36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4200" y="5827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4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"/>
    </mc:Choice>
    <mc:Fallback xmlns="">
      <p:transition spd="slow" advTm="25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D6980BA-CF34-F740-9BC6-8D2AB646F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LivingRiver</a:t>
            </a:r>
            <a:endParaRPr lang="pt-PT" dirty="0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="" xmlns:a16="http://schemas.microsoft.com/office/drawing/2014/main" id="{8CC3E5F2-C6C4-AE42-925D-DC29DE151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103437"/>
            <a:ext cx="4561927" cy="1325563"/>
          </a:xfrm>
        </p:spPr>
      </p:pic>
      <p:pic>
        <p:nvPicPr>
          <p:cNvPr id="1025" name="Picture 1" descr="page1image1846582080">
            <a:extLst>
              <a:ext uri="{FF2B5EF4-FFF2-40B4-BE49-F238E27FC236}">
                <a16:creationId xmlns="" xmlns:a16="http://schemas.microsoft.com/office/drawing/2014/main" id="{9025F979-537B-9646-9DFF-671830151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089351"/>
            <a:ext cx="4561926" cy="259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2">
            <a:hlinkClick r:id="" action="ppaction://media"/>
            <a:extLst>
              <a:ext uri="{FF2B5EF4-FFF2-40B4-BE49-F238E27FC236}">
                <a16:creationId xmlns="" xmlns:a16="http://schemas.microsoft.com/office/drawing/2014/main" id="{288A5E02-74A9-4A5A-AE00-29996C8A6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8889" y="5680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9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"/>
    </mc:Choice>
    <mc:Fallback xmlns="">
      <p:transition spd="slow" advTm="31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7AE2C22-79F4-3E45-8842-84258EA14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Pavia </a:t>
            </a:r>
            <a:r>
              <a:rPr lang="pt-PT" dirty="0" err="1"/>
              <a:t>river</a:t>
            </a:r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FE7A8D45-88A9-A644-82C6-C4256515A77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285998"/>
            <a:ext cx="4649972" cy="298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6F346F71-949F-3344-A947-982967A506C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3735" y="2285997"/>
            <a:ext cx="3983665" cy="298774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F10EAED4-A74B-D243-BD84-F58CB4AFBD02}"/>
              </a:ext>
            </a:extLst>
          </p:cNvPr>
          <p:cNvSpPr txBox="1"/>
          <p:nvPr/>
        </p:nvSpPr>
        <p:spPr>
          <a:xfrm>
            <a:off x="1997149" y="5499725"/>
            <a:ext cx="4807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/>
              <a:t>Low</a:t>
            </a:r>
            <a:r>
              <a:rPr lang="pt-PT" dirty="0"/>
              <a:t> </a:t>
            </a:r>
            <a:r>
              <a:rPr lang="pt-PT" dirty="0" err="1"/>
              <a:t>avarege</a:t>
            </a:r>
            <a:r>
              <a:rPr lang="pt-PT" dirty="0"/>
              <a:t> </a:t>
            </a:r>
            <a:r>
              <a:rPr lang="pt-PT" dirty="0" err="1"/>
              <a:t>flow</a:t>
            </a:r>
            <a:r>
              <a:rPr lang="pt-PT" dirty="0"/>
              <a:t> (</a:t>
            </a:r>
            <a:r>
              <a:rPr lang="pt-PT" dirty="0" err="1"/>
              <a:t>taken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us</a:t>
            </a:r>
            <a:r>
              <a:rPr lang="pt-PT" dirty="0"/>
              <a:t>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97192DE9-21DB-534C-8519-FA0F1CB9E39B}"/>
              </a:ext>
            </a:extLst>
          </p:cNvPr>
          <p:cNvSpPr txBox="1"/>
          <p:nvPr/>
        </p:nvSpPr>
        <p:spPr>
          <a:xfrm>
            <a:off x="7486975" y="5499725"/>
            <a:ext cx="3983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Pavia </a:t>
            </a:r>
            <a:r>
              <a:rPr lang="pt-PT" dirty="0" err="1"/>
              <a:t>river</a:t>
            </a:r>
            <a:r>
              <a:rPr lang="pt-PT" dirty="0"/>
              <a:t> </a:t>
            </a:r>
            <a:r>
              <a:rPr lang="pt-PT" dirty="0" err="1"/>
              <a:t>pollucted</a:t>
            </a:r>
            <a:r>
              <a:rPr lang="pt-PT" dirty="0"/>
              <a:t> (</a:t>
            </a:r>
            <a:r>
              <a:rPr lang="pt-PT" dirty="0" err="1"/>
              <a:t>taken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us</a:t>
            </a:r>
            <a:r>
              <a:rPr lang="pt-PT" dirty="0"/>
              <a:t>)</a:t>
            </a:r>
          </a:p>
        </p:txBody>
      </p:sp>
      <p:pic>
        <p:nvPicPr>
          <p:cNvPr id="9" name="speech5">
            <a:hlinkClick r:id="" action="ppaction://media"/>
            <a:extLst>
              <a:ext uri="{FF2B5EF4-FFF2-40B4-BE49-F238E27FC236}">
                <a16:creationId xmlns="" xmlns:a16="http://schemas.microsoft.com/office/drawing/2014/main" id="{8DC514AB-2376-44D9-A8A0-D965CAB9F7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4200" y="56843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"/>
    </mc:Choice>
    <mc:Fallback xmlns="">
      <p:transition spd="slow" advTm="37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F2CC7FE-2FE7-254C-AB5D-613B60BAE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Pavia </a:t>
            </a:r>
            <a:r>
              <a:rPr lang="pt-PT" dirty="0" err="1"/>
              <a:t>river</a:t>
            </a: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0481673E-EC9E-5742-B06F-74998F90E6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67" y="2107046"/>
            <a:ext cx="1982931" cy="264390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8860126-9982-3748-90A1-1291ADDE9B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161053" y="3894170"/>
            <a:ext cx="2166258" cy="191627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9F9A9D38-E8B8-4249-9DA7-009768116A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0663" y="3894170"/>
            <a:ext cx="2555038" cy="218425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5267E3FC-64C3-FF4B-BF5A-86544AAD336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107046"/>
            <a:ext cx="2430951" cy="155541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DB7F43F2-9560-BC4D-AFBB-D0C3D40F240B}"/>
              </a:ext>
            </a:extLst>
          </p:cNvPr>
          <p:cNvSpPr txBox="1"/>
          <p:nvPr/>
        </p:nvSpPr>
        <p:spPr>
          <a:xfrm>
            <a:off x="83273" y="5709093"/>
            <a:ext cx="324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/>
              <a:t>river</a:t>
            </a:r>
            <a:r>
              <a:rPr lang="pt-PT" dirty="0"/>
              <a:t> pavia </a:t>
            </a:r>
            <a:r>
              <a:rPr lang="pt-PT" dirty="0" err="1"/>
              <a:t>formerly</a:t>
            </a:r>
            <a:r>
              <a:rPr lang="pt-PT" dirty="0"/>
              <a:t> – Casa da Ribeira (</a:t>
            </a:r>
            <a:r>
              <a:rPr lang="pt-PT" dirty="0" err="1"/>
              <a:t>taken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us</a:t>
            </a:r>
            <a:r>
              <a:rPr lang="pt-PT" dirty="0"/>
              <a:t>)</a:t>
            </a:r>
          </a:p>
        </p:txBody>
      </p:sp>
      <p:pic>
        <p:nvPicPr>
          <p:cNvPr id="3" name="19">
            <a:hlinkClick r:id="" action="ppaction://media"/>
            <a:extLst>
              <a:ext uri="{FF2B5EF4-FFF2-40B4-BE49-F238E27FC236}">
                <a16:creationId xmlns="" xmlns:a16="http://schemas.microsoft.com/office/drawing/2014/main" id="{5422EAA6-A29E-42CE-AA2E-BCC14B657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9000" y="607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3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3A173D5-BAC2-654F-8535-B70EF9DA4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Pavia </a:t>
            </a:r>
            <a:r>
              <a:rPr lang="pt-PT" dirty="0" err="1"/>
              <a:t>river</a:t>
            </a:r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9B634FA4-7BB4-6B46-9272-5F63537D0B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291" y="2553064"/>
            <a:ext cx="2458800" cy="327839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75C6C6B8-5111-9743-B66D-4C3424CA3CD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525" y="2553064"/>
            <a:ext cx="2460184" cy="328024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5F90BB35-B675-B349-8B40-CF4F197F2CB2}"/>
              </a:ext>
            </a:extLst>
          </p:cNvPr>
          <p:cNvSpPr txBox="1"/>
          <p:nvPr/>
        </p:nvSpPr>
        <p:spPr>
          <a:xfrm>
            <a:off x="4724091" y="3823854"/>
            <a:ext cx="3075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/>
              <a:t>Sewage</a:t>
            </a:r>
            <a:r>
              <a:rPr lang="pt-PT" dirty="0"/>
              <a:t> </a:t>
            </a:r>
            <a:r>
              <a:rPr lang="pt-PT" dirty="0" err="1"/>
              <a:t>discharge</a:t>
            </a:r>
            <a:r>
              <a:rPr lang="pt-PT" dirty="0"/>
              <a:t> </a:t>
            </a:r>
            <a:r>
              <a:rPr lang="pt-PT" dirty="0" err="1"/>
              <a:t>pipes</a:t>
            </a:r>
            <a:r>
              <a:rPr lang="pt-PT" dirty="0"/>
              <a:t> (</a:t>
            </a:r>
            <a:r>
              <a:rPr lang="pt-PT" dirty="0" err="1"/>
              <a:t>taken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us</a:t>
            </a:r>
            <a:r>
              <a:rPr lang="pt-PT" dirty="0"/>
              <a:t>)</a:t>
            </a:r>
          </a:p>
        </p:txBody>
      </p:sp>
      <p:pic>
        <p:nvPicPr>
          <p:cNvPr id="3" name="20">
            <a:hlinkClick r:id="" action="ppaction://media"/>
            <a:extLst>
              <a:ext uri="{FF2B5EF4-FFF2-40B4-BE49-F238E27FC236}">
                <a16:creationId xmlns="" xmlns:a16="http://schemas.microsoft.com/office/drawing/2014/main" id="{6C040197-62FF-40CD-90B4-522CC9810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000" y="5831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2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"/>
    </mc:Choice>
    <mc:Fallback xmlns="">
      <p:transition spd="slow" advTm="3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7C8A44C-5DEB-CD4E-8DA3-4C3951A24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Pavia </a:t>
            </a:r>
            <a:r>
              <a:rPr lang="pt-PT" dirty="0" err="1"/>
              <a:t>river</a:t>
            </a:r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80B75E3D-A946-E540-8F1A-63B36147ED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504" y="2355271"/>
            <a:ext cx="2421082" cy="322810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74089398-069D-7140-B8B7-716A9A1EEB0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723" y="2355271"/>
            <a:ext cx="2421082" cy="322810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F482E0D4-CF13-714E-8926-B6FDF56D0B55}"/>
              </a:ext>
            </a:extLst>
          </p:cNvPr>
          <p:cNvSpPr txBox="1"/>
          <p:nvPr/>
        </p:nvSpPr>
        <p:spPr>
          <a:xfrm>
            <a:off x="4920095" y="3784659"/>
            <a:ext cx="365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/>
              <a:t>Sewage</a:t>
            </a:r>
            <a:r>
              <a:rPr lang="pt-PT" dirty="0"/>
              <a:t> </a:t>
            </a:r>
            <a:r>
              <a:rPr lang="pt-PT" dirty="0" err="1"/>
              <a:t>collector</a:t>
            </a:r>
            <a:r>
              <a:rPr lang="pt-PT" dirty="0"/>
              <a:t> in S. Salvador (</a:t>
            </a:r>
            <a:r>
              <a:rPr lang="pt-PT" dirty="0" err="1"/>
              <a:t>taken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us</a:t>
            </a:r>
            <a:r>
              <a:rPr lang="pt-PT" dirty="0"/>
              <a:t>)</a:t>
            </a:r>
          </a:p>
        </p:txBody>
      </p:sp>
      <p:pic>
        <p:nvPicPr>
          <p:cNvPr id="3" name="21">
            <a:hlinkClick r:id="" action="ppaction://media"/>
            <a:extLst>
              <a:ext uri="{FF2B5EF4-FFF2-40B4-BE49-F238E27FC236}">
                <a16:creationId xmlns="" xmlns:a16="http://schemas.microsoft.com/office/drawing/2014/main" id="{80A86ABD-D4C7-4E02-A01E-28F84EF0BD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4200" y="5583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8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2B158F3-E34F-E845-8EF8-E9B7AC3FF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Pavia </a:t>
            </a:r>
            <a:r>
              <a:rPr lang="pt-PT" dirty="0" err="1"/>
              <a:t>river</a:t>
            </a:r>
            <a:endParaRPr lang="pt-PT" dirty="0"/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4EBB0864-0361-1343-B725-C59B297706E0}"/>
              </a:ext>
            </a:extLst>
          </p:cNvPr>
          <p:cNvSpPr txBox="1"/>
          <p:nvPr/>
        </p:nvSpPr>
        <p:spPr>
          <a:xfrm>
            <a:off x="8118764" y="41840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1B5CEF89-4353-F14B-8A54-174CB62B8E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284" y="2617353"/>
            <a:ext cx="2350077" cy="313343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B08A714A-1A82-3F48-8B15-C59641E662C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6055" y="2573187"/>
            <a:ext cx="3897745" cy="292330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379F86D1-3188-D24C-9F2D-B06AE24DE13C}"/>
              </a:ext>
            </a:extLst>
          </p:cNvPr>
          <p:cNvSpPr txBox="1"/>
          <p:nvPr/>
        </p:nvSpPr>
        <p:spPr>
          <a:xfrm>
            <a:off x="3602590" y="3894342"/>
            <a:ext cx="4481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Pavia </a:t>
            </a:r>
            <a:r>
              <a:rPr lang="pt-PT" dirty="0" err="1"/>
              <a:t>river</a:t>
            </a:r>
            <a:r>
              <a:rPr lang="pt-PT" dirty="0"/>
              <a:t> in Parque de Santiago </a:t>
            </a:r>
            <a:r>
              <a:rPr lang="pt-PT" dirty="0" err="1"/>
              <a:t>and</a:t>
            </a:r>
            <a:r>
              <a:rPr lang="pt-PT" dirty="0"/>
              <a:t> in Ribeira (</a:t>
            </a:r>
            <a:r>
              <a:rPr lang="pt-PT" dirty="0" err="1"/>
              <a:t>taken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us</a:t>
            </a:r>
            <a:r>
              <a:rPr lang="pt-PT" dirty="0"/>
              <a:t>)</a:t>
            </a:r>
          </a:p>
        </p:txBody>
      </p:sp>
      <p:pic>
        <p:nvPicPr>
          <p:cNvPr id="3" name="22">
            <a:hlinkClick r:id="" action="ppaction://media"/>
            <a:extLst>
              <a:ext uri="{FF2B5EF4-FFF2-40B4-BE49-F238E27FC236}">
                <a16:creationId xmlns="" xmlns:a16="http://schemas.microsoft.com/office/drawing/2014/main" id="{12711BEE-D670-4DC4-A5D6-11CDE70AF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73716" y="57507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5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"/>
    </mc:Choice>
    <mc:Fallback xmlns="">
      <p:transition spd="slow" advTm="3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FBDEC60-0F64-904E-B02B-F9B665BFB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Pavia </a:t>
            </a:r>
            <a:r>
              <a:rPr lang="pt-PT" dirty="0" err="1"/>
              <a:t>river</a:t>
            </a: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EED59209-8EA4-104D-A156-80C5806680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096" y="2146176"/>
            <a:ext cx="2571750" cy="3429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BAB37A2B-71B5-0C4C-85B1-8BC70A1A720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849" y="2146176"/>
            <a:ext cx="2571751" cy="342900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2AF5C006-4E48-9346-AF9D-7AF34F249A68}"/>
              </a:ext>
            </a:extLst>
          </p:cNvPr>
          <p:cNvSpPr txBox="1"/>
          <p:nvPr/>
        </p:nvSpPr>
        <p:spPr>
          <a:xfrm>
            <a:off x="4073236" y="5769802"/>
            <a:ext cx="568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/>
              <a:t>Garbage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weed</a:t>
            </a:r>
            <a:r>
              <a:rPr lang="pt-PT" dirty="0"/>
              <a:t> </a:t>
            </a:r>
            <a:r>
              <a:rPr lang="pt-PT" dirty="0" err="1"/>
              <a:t>vegetation</a:t>
            </a:r>
            <a:r>
              <a:rPr lang="pt-PT" dirty="0"/>
              <a:t> </a:t>
            </a:r>
            <a:r>
              <a:rPr lang="pt-PT" dirty="0" err="1"/>
              <a:t>along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Pavia </a:t>
            </a:r>
            <a:r>
              <a:rPr lang="pt-PT" dirty="0" err="1"/>
              <a:t>river</a:t>
            </a:r>
            <a:r>
              <a:rPr lang="pt-PT" dirty="0"/>
              <a:t> (</a:t>
            </a:r>
            <a:r>
              <a:rPr lang="pt-PT" dirty="0" err="1"/>
              <a:t>taken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us</a:t>
            </a:r>
            <a:r>
              <a:rPr lang="pt-PT" dirty="0"/>
              <a:t>)</a:t>
            </a:r>
          </a:p>
        </p:txBody>
      </p:sp>
      <p:pic>
        <p:nvPicPr>
          <p:cNvPr id="4" name="23">
            <a:hlinkClick r:id="" action="ppaction://media"/>
            <a:extLst>
              <a:ext uri="{FF2B5EF4-FFF2-40B4-BE49-F238E27FC236}">
                <a16:creationId xmlns="" xmlns:a16="http://schemas.microsoft.com/office/drawing/2014/main" id="{BC067CC5-8B4F-47E3-9B42-52B47CFDE2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000" y="57698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0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B3CE604-0718-394C-9367-11221B343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Experimental </a:t>
            </a:r>
            <a:r>
              <a:rPr lang="pt-PT" dirty="0" err="1"/>
              <a:t>activity</a:t>
            </a: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B57074E5-63ED-8147-AA86-52B3E7F1CC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150" y="2271173"/>
            <a:ext cx="3810000" cy="349018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DBA9DE75-9983-064D-BD5D-DBDE500A6A1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2851" y="2271173"/>
            <a:ext cx="4250266" cy="349018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1E27A4F6-C0F1-5C48-8EDE-4503C40781C1}"/>
              </a:ext>
            </a:extLst>
          </p:cNvPr>
          <p:cNvSpPr txBox="1"/>
          <p:nvPr/>
        </p:nvSpPr>
        <p:spPr>
          <a:xfrm>
            <a:off x="4114800" y="597250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hlinkClick r:id="rId6"/>
              </a:rPr>
              <a:t>(https://esam.pt/images/Projetos/livingriver/ativ.3-decomposicao-1.pdf)</a:t>
            </a:r>
            <a:endParaRPr lang="pt-PT" dirty="0"/>
          </a:p>
        </p:txBody>
      </p:sp>
      <p:pic>
        <p:nvPicPr>
          <p:cNvPr id="3" name="24">
            <a:hlinkClick r:id="" action="ppaction://media"/>
            <a:extLst>
              <a:ext uri="{FF2B5EF4-FFF2-40B4-BE49-F238E27FC236}">
                <a16:creationId xmlns="" xmlns:a16="http://schemas.microsoft.com/office/drawing/2014/main" id="{649314E5-D22E-47F6-AA5C-24244F44B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8889" y="5950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0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"/>
    </mc:Choice>
    <mc:Fallback xmlns="">
      <p:transition spd="slow" advTm="5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C6D9648-9A96-974A-ACF7-68A0CB951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Rivers</a:t>
            </a:r>
            <a:endParaRPr lang="pt-PT" dirty="0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="" xmlns:a16="http://schemas.microsoft.com/office/drawing/2014/main" id="{AD1CBA4E-92E4-3D4C-B14D-FCF9F473C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138" y="2190185"/>
            <a:ext cx="3143999" cy="23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489CAE06-AF99-B045-9C70-72D2847EE187}"/>
              </a:ext>
            </a:extLst>
          </p:cNvPr>
          <p:cNvSpPr txBox="1"/>
          <p:nvPr/>
        </p:nvSpPr>
        <p:spPr>
          <a:xfrm>
            <a:off x="1655009" y="4678350"/>
            <a:ext cx="4153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/>
              <a:t>image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degraded</a:t>
            </a:r>
            <a:r>
              <a:rPr lang="pt-PT" dirty="0"/>
              <a:t> Pavia </a:t>
            </a:r>
            <a:r>
              <a:rPr lang="pt-PT" dirty="0" err="1"/>
              <a:t>river</a:t>
            </a:r>
            <a:r>
              <a:rPr lang="pt-PT" dirty="0"/>
              <a:t>, </a:t>
            </a:r>
            <a:r>
              <a:rPr lang="pt-PT" dirty="0" err="1"/>
              <a:t>currently</a:t>
            </a:r>
            <a:r>
              <a:rPr lang="pt-PT" dirty="0"/>
              <a:t> (</a:t>
            </a:r>
            <a:r>
              <a:rPr lang="pt-PT" dirty="0" err="1"/>
              <a:t>taken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us</a:t>
            </a:r>
            <a:r>
              <a:rPr lang="pt-PT" dirty="0"/>
              <a:t>);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CCD9A1E3-8FA4-0940-9C96-6A448C348F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256" y="2190185"/>
            <a:ext cx="3539425" cy="235731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EF380FDC-DF65-3C41-9AC7-3763A78E3F9A}"/>
              </a:ext>
            </a:extLst>
          </p:cNvPr>
          <p:cNvSpPr txBox="1"/>
          <p:nvPr/>
        </p:nvSpPr>
        <p:spPr>
          <a:xfrm>
            <a:off x="6156945" y="4685353"/>
            <a:ext cx="4380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/>
              <a:t>From</a:t>
            </a:r>
            <a:r>
              <a:rPr lang="pt-PT" dirty="0"/>
              <a:t>: </a:t>
            </a:r>
            <a:r>
              <a:rPr lang="pt-PT" dirty="0">
                <a:hlinkClick r:id="rId6"/>
              </a:rPr>
              <a:t>https://jra.abae.pt/plataforma/artigo/rios-poluidos-ate-quando/</a:t>
            </a:r>
            <a:endParaRPr lang="pt-PT" dirty="0"/>
          </a:p>
        </p:txBody>
      </p:sp>
      <p:pic>
        <p:nvPicPr>
          <p:cNvPr id="9" name="WhatsApp Audio 2020-04-25 at 17.11.41 (1).mpeg" descr="WhatsApp Audio 2020-04-25 at 17.11.41 (1).mpeg">
            <a:hlinkClick r:id="" action="ppaction://media"/>
            <a:extLst>
              <a:ext uri="{FF2B5EF4-FFF2-40B4-BE49-F238E27FC236}">
                <a16:creationId xmlns="" xmlns:a16="http://schemas.microsoft.com/office/drawing/2014/main" id="{CD3FA4B4-3B5A-004F-8257-5215B3DCB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47400" y="55097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2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"/>
    </mc:Choice>
    <mc:Fallback xmlns="">
      <p:transition spd="slow" advTm="35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DBF6E68-1F8B-F146-90FD-D43FA2BDE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Rivers</a:t>
            </a:r>
            <a:endParaRPr lang="pt-PT" dirty="0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="" xmlns:a16="http://schemas.microsoft.com/office/drawing/2014/main" id="{9399B7DD-4730-C140-8176-A601069B5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448" y="1945109"/>
            <a:ext cx="4319503" cy="304906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1541D70-20A2-5840-8D92-A98C41A64617}"/>
              </a:ext>
            </a:extLst>
          </p:cNvPr>
          <p:cNvSpPr txBox="1"/>
          <p:nvPr/>
        </p:nvSpPr>
        <p:spPr>
          <a:xfrm>
            <a:off x="3316637" y="5145437"/>
            <a:ext cx="578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/>
              <a:t>graph</a:t>
            </a:r>
            <a:r>
              <a:rPr lang="pt-PT" dirty="0"/>
              <a:t> </a:t>
            </a:r>
            <a:r>
              <a:rPr lang="pt-PT" dirty="0" err="1"/>
              <a:t>representing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increase</a:t>
            </a:r>
            <a:r>
              <a:rPr lang="pt-PT" dirty="0"/>
              <a:t> in </a:t>
            </a:r>
            <a:r>
              <a:rPr lang="pt-PT" dirty="0" err="1"/>
              <a:t>water</a:t>
            </a:r>
            <a:r>
              <a:rPr lang="pt-PT" dirty="0"/>
              <a:t> use, </a:t>
            </a:r>
            <a:r>
              <a:rPr lang="pt-PT" dirty="0" err="1"/>
              <a:t>coinciding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increase</a:t>
            </a:r>
            <a:r>
              <a:rPr lang="pt-PT" dirty="0"/>
              <a:t> in </a:t>
            </a:r>
            <a:r>
              <a:rPr lang="pt-PT" dirty="0" err="1"/>
              <a:t>population</a:t>
            </a:r>
            <a:endParaRPr lang="pt-PT" dirty="0"/>
          </a:p>
        </p:txBody>
      </p:sp>
      <p:pic>
        <p:nvPicPr>
          <p:cNvPr id="6" name="3">
            <a:hlinkClick r:id="" action="ppaction://media"/>
            <a:extLst>
              <a:ext uri="{FF2B5EF4-FFF2-40B4-BE49-F238E27FC236}">
                <a16:creationId xmlns="" xmlns:a16="http://schemas.microsoft.com/office/drawing/2014/main" id="{BEAB98D6-DAA9-489E-AE0F-2717553369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5514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8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"/>
    </mc:Choice>
    <mc:Fallback xmlns="">
      <p:transition spd="slow" advTm="3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8B1BBDE-4BAC-BF44-837A-F9A2A2F62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Importance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rivers</a:t>
            </a: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3FF12A45-44FF-FE42-B7C8-8B56FE4BF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b="1" u="sng" dirty="0" err="1"/>
              <a:t>Sustainability</a:t>
            </a:r>
            <a:endParaRPr lang="pt-PT" b="1" u="sng" dirty="0"/>
          </a:p>
          <a:p>
            <a:endParaRPr lang="pt-PT" b="1" u="sng" dirty="0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3833B8FE-00C1-854B-A6D3-987BB1BE1B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772" y="2881285"/>
            <a:ext cx="2070000" cy="2760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9E963327-4E91-8042-ADC0-23F1BE537425}"/>
              </a:ext>
            </a:extLst>
          </p:cNvPr>
          <p:cNvSpPr txBox="1"/>
          <p:nvPr/>
        </p:nvSpPr>
        <p:spPr>
          <a:xfrm>
            <a:off x="4929505" y="5896775"/>
            <a:ext cx="3332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/>
              <a:t>Biodiversity</a:t>
            </a:r>
            <a:r>
              <a:rPr lang="pt-PT" dirty="0"/>
              <a:t> </a:t>
            </a:r>
            <a:r>
              <a:rPr lang="pt-PT" dirty="0" err="1"/>
              <a:t>near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Pavia </a:t>
            </a:r>
            <a:r>
              <a:rPr lang="pt-PT" dirty="0" err="1"/>
              <a:t>river</a:t>
            </a:r>
            <a:r>
              <a:rPr lang="pt-PT" dirty="0"/>
              <a:t> (</a:t>
            </a:r>
            <a:r>
              <a:rPr lang="pt-PT" dirty="0" err="1"/>
              <a:t>taken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us</a:t>
            </a:r>
            <a:r>
              <a:rPr lang="pt-PT" dirty="0"/>
              <a:t> )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4E25F5D4-B51F-1F4C-9D26-BB84411E58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949" y="2881285"/>
            <a:ext cx="2070901" cy="2761200"/>
          </a:xfrm>
          <a:prstGeom prst="rect">
            <a:avLst/>
          </a:prstGeom>
        </p:spPr>
      </p:pic>
      <p:pic>
        <p:nvPicPr>
          <p:cNvPr id="5" name="4">
            <a:hlinkClick r:id="" action="ppaction://media"/>
            <a:extLst>
              <a:ext uri="{FF2B5EF4-FFF2-40B4-BE49-F238E27FC236}">
                <a16:creationId xmlns="" xmlns:a16="http://schemas.microsoft.com/office/drawing/2014/main" id="{734D2B54-8679-44BA-9477-89A2BB2E65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4200" y="60814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"/>
    </mc:Choice>
    <mc:Fallback xmlns="">
      <p:transition spd="slow" advTm="42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23B98D9-5536-534E-B103-E00C8265D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Importance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rivers</a:t>
            </a: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C3987F34-C346-654E-AEBF-D03391530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b="1" u="sng" dirty="0" err="1"/>
              <a:t>Irrigations</a:t>
            </a:r>
            <a:endParaRPr lang="pt-PT" b="1" u="sng" dirty="0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C89D77F5-1BE7-8242-BBE2-255BC7FDA0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9062" y="2320502"/>
            <a:ext cx="3813875" cy="272419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8A307276-9D23-D543-9598-5460C4FFDA1D}"/>
              </a:ext>
            </a:extLst>
          </p:cNvPr>
          <p:cNvSpPr txBox="1"/>
          <p:nvPr/>
        </p:nvSpPr>
        <p:spPr>
          <a:xfrm>
            <a:off x="3938830" y="5283394"/>
            <a:ext cx="4314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/>
              <a:t>irrigation</a:t>
            </a:r>
            <a:r>
              <a:rPr lang="pt-PT" dirty="0"/>
              <a:t> </a:t>
            </a:r>
            <a:r>
              <a:rPr lang="pt-PT" dirty="0" err="1"/>
              <a:t>channel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siphon</a:t>
            </a:r>
            <a:r>
              <a:rPr lang="pt-PT" dirty="0"/>
              <a:t> </a:t>
            </a:r>
            <a:r>
              <a:rPr lang="pt-PT" dirty="0" err="1"/>
              <a:t>system</a:t>
            </a:r>
            <a:r>
              <a:rPr lang="pt-PT" dirty="0"/>
              <a:t> </a:t>
            </a:r>
            <a:r>
              <a:rPr lang="pt-PT" dirty="0">
                <a:hlinkClick r:id="rId5"/>
              </a:rPr>
              <a:t>(https://pt.wikipedia.org/wiki/Irrigação#/media/Ficheiro:SiphonTubes.JPG)</a:t>
            </a:r>
            <a:endParaRPr lang="pt-PT" dirty="0"/>
          </a:p>
        </p:txBody>
      </p:sp>
      <p:pic>
        <p:nvPicPr>
          <p:cNvPr id="7" name="5">
            <a:hlinkClick r:id="" action="ppaction://media"/>
            <a:extLst>
              <a:ext uri="{FF2B5EF4-FFF2-40B4-BE49-F238E27FC236}">
                <a16:creationId xmlns="" xmlns:a16="http://schemas.microsoft.com/office/drawing/2014/main" id="{43DBF966-3FD6-41B1-9413-7C31189910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4200" y="5929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6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"/>
    </mc:Choice>
    <mc:Fallback xmlns="">
      <p:transition spd="slow" advTm="1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2C62504-A56D-A74C-B4CB-D7F064800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Importance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rivers</a:t>
            </a: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F03C2259-9EEC-8E41-A47A-7BB8F21BA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b="1" u="sng" dirty="0" err="1"/>
              <a:t>Comsumption</a:t>
            </a:r>
            <a:endParaRPr lang="pt-PT" b="1" u="sng" dirty="0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36BC31C0-D35A-DE49-9F77-D595AFDC93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479" y="2767701"/>
            <a:ext cx="3865041" cy="257532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8DF0CC38-C576-6F4A-9C9C-4E19FC43E693}"/>
              </a:ext>
            </a:extLst>
          </p:cNvPr>
          <p:cNvSpPr txBox="1"/>
          <p:nvPr/>
        </p:nvSpPr>
        <p:spPr>
          <a:xfrm>
            <a:off x="3980480" y="5535012"/>
            <a:ext cx="4231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Industrial </a:t>
            </a:r>
            <a:r>
              <a:rPr lang="pt-PT" dirty="0" err="1"/>
              <a:t>water</a:t>
            </a:r>
            <a:r>
              <a:rPr lang="pt-PT" dirty="0"/>
              <a:t> use </a:t>
            </a:r>
            <a:r>
              <a:rPr lang="pt-PT" dirty="0">
                <a:hlinkClick r:id="rId5"/>
              </a:rPr>
              <a:t>(https://www.usgs.gov/media/images/industrial-water-use-brunswick-cellulose-paper-plant-brunswick-ga)</a:t>
            </a:r>
            <a:endParaRPr lang="pt-PT" dirty="0"/>
          </a:p>
        </p:txBody>
      </p:sp>
      <p:pic>
        <p:nvPicPr>
          <p:cNvPr id="8" name="6">
            <a:hlinkClick r:id="" action="ppaction://media"/>
            <a:extLst>
              <a:ext uri="{FF2B5EF4-FFF2-40B4-BE49-F238E27FC236}">
                <a16:creationId xmlns="" xmlns:a16="http://schemas.microsoft.com/office/drawing/2014/main" id="{E3C676FA-C89F-4D2C-A6BC-A87D23E05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4198" y="58581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7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"/>
    </mc:Choice>
    <mc:Fallback xmlns="">
      <p:transition spd="slow" advTm="15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4C456C-7BC5-E14B-98AE-D1BA7F524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Importance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rivers</a:t>
            </a: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07349CF0-5623-E041-A41C-C52148BEA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b="1" u="sng" dirty="0" err="1"/>
              <a:t>Culture</a:t>
            </a:r>
            <a:r>
              <a:rPr lang="pt-PT" b="1" u="sng" dirty="0"/>
              <a:t> </a:t>
            </a:r>
            <a:r>
              <a:rPr lang="pt-PT" b="1" u="sng" dirty="0" err="1"/>
              <a:t>and</a:t>
            </a:r>
            <a:r>
              <a:rPr lang="pt-PT" b="1" u="sng" dirty="0"/>
              <a:t> </a:t>
            </a:r>
            <a:r>
              <a:rPr lang="pt-PT" b="1" u="sng" dirty="0" err="1"/>
              <a:t>identity</a:t>
            </a:r>
            <a:endParaRPr lang="pt-PT" b="1" u="sng" dirty="0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0CDA5243-66F5-A44D-8462-C87D1EFCD1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940" y="2983314"/>
            <a:ext cx="2228850" cy="29718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96FBB268-E198-884B-9A75-C943F5F2DCF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110" y="2260131"/>
            <a:ext cx="3917950" cy="144636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15D8CAF6-4514-C343-AC57-49E9D5A80E0A}"/>
              </a:ext>
            </a:extLst>
          </p:cNvPr>
          <p:cNvSpPr txBox="1"/>
          <p:nvPr/>
        </p:nvSpPr>
        <p:spPr>
          <a:xfrm>
            <a:off x="7320530" y="4632555"/>
            <a:ext cx="3177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cultural </a:t>
            </a:r>
            <a:r>
              <a:rPr lang="pt-PT" dirty="0" err="1"/>
              <a:t>events</a:t>
            </a:r>
            <a:r>
              <a:rPr lang="pt-PT" dirty="0"/>
              <a:t> </a:t>
            </a:r>
            <a:r>
              <a:rPr lang="pt-PT" dirty="0" err="1"/>
              <a:t>at</a:t>
            </a:r>
            <a:r>
              <a:rPr lang="pt-PT" dirty="0"/>
              <a:t> Casa da Ribeira (</a:t>
            </a:r>
            <a:r>
              <a:rPr lang="pt-PT" dirty="0" err="1"/>
              <a:t>taken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us</a:t>
            </a:r>
            <a:r>
              <a:rPr lang="pt-PT" dirty="0"/>
              <a:t>)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78CC4569-A9A9-8344-B762-970C44F6272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075" y="3429000"/>
            <a:ext cx="1296833" cy="2776443"/>
          </a:xfrm>
          <a:prstGeom prst="rect">
            <a:avLst/>
          </a:prstGeom>
        </p:spPr>
      </p:pic>
      <p:pic>
        <p:nvPicPr>
          <p:cNvPr id="6" name="7">
            <a:hlinkClick r:id="" action="ppaction://media"/>
            <a:extLst>
              <a:ext uri="{FF2B5EF4-FFF2-40B4-BE49-F238E27FC236}">
                <a16:creationId xmlns="" xmlns:a16="http://schemas.microsoft.com/office/drawing/2014/main" id="{569E46F6-1BD1-4454-A420-5E1238C2F9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4200" y="5955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5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8E9D395-2137-2443-8E38-9D14D07CB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Importance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rivers</a:t>
            </a: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26D676AA-90C6-1A4E-B67B-F159C6421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b="1" u="sng" dirty="0" err="1"/>
              <a:t>Energy</a:t>
            </a:r>
            <a:r>
              <a:rPr lang="pt-PT" dirty="0"/>
              <a:t/>
            </a:r>
            <a:br>
              <a:rPr lang="pt-PT" dirty="0"/>
            </a:br>
            <a:endParaRPr lang="pt-PT" b="1" u="sng" dirty="0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A7C5907A-CA0E-1E4F-BD61-BC020469C0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025" y="2142965"/>
            <a:ext cx="4153949" cy="311871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D338886E-8C4B-2E48-81F2-1F55EFE76072}"/>
              </a:ext>
            </a:extLst>
          </p:cNvPr>
          <p:cNvSpPr txBox="1"/>
          <p:nvPr/>
        </p:nvSpPr>
        <p:spPr>
          <a:xfrm>
            <a:off x="3657600" y="5455403"/>
            <a:ext cx="5424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dam </a:t>
            </a:r>
            <a:r>
              <a:rPr lang="pt-PT" dirty="0" err="1"/>
              <a:t>of</a:t>
            </a:r>
            <a:r>
              <a:rPr lang="pt-PT" dirty="0"/>
              <a:t> Castelo de Bode – </a:t>
            </a:r>
            <a:r>
              <a:rPr lang="pt-PT" dirty="0" err="1"/>
              <a:t>hydroelectric</a:t>
            </a:r>
            <a:r>
              <a:rPr lang="pt-PT" dirty="0"/>
              <a:t> </a:t>
            </a:r>
            <a:r>
              <a:rPr lang="pt-PT" dirty="0" err="1"/>
              <a:t>energy</a:t>
            </a:r>
            <a:r>
              <a:rPr lang="pt-PT" dirty="0"/>
              <a:t> </a:t>
            </a:r>
            <a:r>
              <a:rPr lang="pt-PT" dirty="0">
                <a:hlinkClick r:id="rId5"/>
              </a:rPr>
              <a:t>(http://tomarnarede.blogspot.com/2017/01/barragem-de-castelo-do-bode-inaugurada.html)</a:t>
            </a:r>
            <a:endParaRPr lang="pt-PT" dirty="0"/>
          </a:p>
        </p:txBody>
      </p:sp>
      <p:pic>
        <p:nvPicPr>
          <p:cNvPr id="7" name="8">
            <a:hlinkClick r:id="" action="ppaction://media"/>
            <a:extLst>
              <a:ext uri="{FF2B5EF4-FFF2-40B4-BE49-F238E27FC236}">
                <a16:creationId xmlns="" xmlns:a16="http://schemas.microsoft.com/office/drawing/2014/main" id="{ABD81F5A-C8D4-4762-ADEC-BFBAFA474B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4200" y="5883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2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"/>
    </mc:Choice>
    <mc:Fallback xmlns="">
      <p:transition spd="slow" advTm="3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243141"/>
      </a:dk2>
      <a:lt2>
        <a:srgbClr val="E3E8E2"/>
      </a:lt2>
      <a:accent1>
        <a:srgbClr val="D42BE5"/>
      </a:accent1>
      <a:accent2>
        <a:srgbClr val="802BD6"/>
      </a:accent2>
      <a:accent3>
        <a:srgbClr val="4D40E7"/>
      </a:accent3>
      <a:accent4>
        <a:srgbClr val="1958D3"/>
      </a:accent4>
      <a:accent5>
        <a:srgbClr val="27B0DC"/>
      </a:accent5>
      <a:accent6>
        <a:srgbClr val="16B89C"/>
      </a:accent6>
      <a:hlink>
        <a:srgbClr val="3E89BD"/>
      </a:hlink>
      <a:folHlink>
        <a:srgbClr val="7F7F7F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576</Words>
  <Application>Microsoft Macintosh PowerPoint</Application>
  <PresentationFormat>Custom</PresentationFormat>
  <Paragraphs>72</Paragraphs>
  <Slides>26</Slides>
  <Notes>0</Notes>
  <HiddenSlides>0</HiddenSlides>
  <MMClips>26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SketchyVTI</vt:lpstr>
      <vt:lpstr>Pavia River</vt:lpstr>
      <vt:lpstr>LivingRiver</vt:lpstr>
      <vt:lpstr>Rivers</vt:lpstr>
      <vt:lpstr>Rivers</vt:lpstr>
      <vt:lpstr>Importance of rivers</vt:lpstr>
      <vt:lpstr>Importance of rivers</vt:lpstr>
      <vt:lpstr>Importance of rivers</vt:lpstr>
      <vt:lpstr>Importance of rivers</vt:lpstr>
      <vt:lpstr>Importance of rivers</vt:lpstr>
      <vt:lpstr>Importance of rivers</vt:lpstr>
      <vt:lpstr>Importance of rivers</vt:lpstr>
      <vt:lpstr>Importance of rivers</vt:lpstr>
      <vt:lpstr>Importance of rivers</vt:lpstr>
      <vt:lpstr>Importance of rivers</vt:lpstr>
      <vt:lpstr>How do we preserve the rivers?</vt:lpstr>
      <vt:lpstr>How do we preserve the rivers?</vt:lpstr>
      <vt:lpstr>How do we preserve the rivers?</vt:lpstr>
      <vt:lpstr>How do we preserve the rivers?</vt:lpstr>
      <vt:lpstr>Pavia river</vt:lpstr>
      <vt:lpstr>Pavia river</vt:lpstr>
      <vt:lpstr>Pavia river</vt:lpstr>
      <vt:lpstr>Pavia river</vt:lpstr>
      <vt:lpstr>Pavia river</vt:lpstr>
      <vt:lpstr>Pavia river</vt:lpstr>
      <vt:lpstr>Pavia river</vt:lpstr>
      <vt:lpstr>Experimental activity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Pavia River</dc:title>
  <dc:creator>Mariana Seixas</dc:creator>
  <cp:lastModifiedBy>Usuario de Microsoft Office</cp:lastModifiedBy>
  <cp:revision>60</cp:revision>
  <dcterms:created xsi:type="dcterms:W3CDTF">2020-04-21T10:53:04Z</dcterms:created>
  <dcterms:modified xsi:type="dcterms:W3CDTF">2020-06-10T09:32:16Z</dcterms:modified>
</cp:coreProperties>
</file>